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8288000" cy="10287000"/>
  <p:notesSz cx="6858000" cy="9144000"/>
  <p:embeddedFontLst>
    <p:embeddedFont>
      <p:font typeface="Baloo" charset="1" panose="03080902040302020200"/>
      <p:regular r:id="rId61"/>
    </p:embeddedFont>
    <p:embeddedFont>
      <p:font typeface="Balsamiq Sans Bold" charset="1" panose="02000603000000000000"/>
      <p:regular r:id="rId62"/>
    </p:embeddedFont>
    <p:embeddedFont>
      <p:font typeface="Montserrat Bold" charset="1" panose="00000800000000000000"/>
      <p:regular r:id="rId63"/>
    </p:embeddedFont>
    <p:embeddedFont>
      <p:font typeface="Paytone One" charset="1" panose="00000500000000000000"/>
      <p:regular r:id="rId64"/>
    </p:embeddedFont>
    <p:embeddedFont>
      <p:font typeface="Canva Sans Bold" charset="1" panose="020B0803030501040103"/>
      <p:regular r:id="rId65"/>
    </p:embeddedFont>
    <p:embeddedFont>
      <p:font typeface="Canva Sans" charset="1" panose="020B0503030501040103"/>
      <p:regular r:id="rId66"/>
    </p:embeddedFont>
    <p:embeddedFont>
      <p:font typeface="Arial Unicode Bold" charset="1" panose="020B0704020202020204"/>
      <p:regular r:id="rId67"/>
    </p:embeddedFont>
    <p:embeddedFont>
      <p:font typeface="Bernoru Expanded" charset="1" panose="00000A05000000000000"/>
      <p:regular r:id="rId68"/>
    </p:embeddedFont>
    <p:embeddedFont>
      <p:font typeface="Prompt Bold" charset="1" panose="00000800000000000000"/>
      <p:regular r:id="rId69"/>
    </p:embeddedFont>
    <p:embeddedFont>
      <p:font typeface="Open Sans Bold" charset="1" panose="020B0806030504020204"/>
      <p:regular r:id="rId70"/>
    </p:embeddedFont>
    <p:embeddedFont>
      <p:font typeface="TT Polls Script" charset="1" panose="02000503020000020004"/>
      <p:regular r:id="rId71"/>
    </p:embeddedFont>
    <p:embeddedFont>
      <p:font typeface="Saira ExtraCondensed Bold" charset="1" panose="00000808000000000000"/>
      <p:regular r:id="rId72"/>
    </p:embeddedFont>
    <p:embeddedFont>
      <p:font typeface="Porcelain" charset="1" panose="00000000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55.gif" Type="http://schemas.openxmlformats.org/officeDocument/2006/relationships/image"/><Relationship Id="rId2" Target="../media/image3.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3.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6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73.png" Type="http://schemas.openxmlformats.org/officeDocument/2006/relationships/image"/><Relationship Id="rId15" Target="../media/image74.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75.png" Type="http://schemas.openxmlformats.org/officeDocument/2006/relationships/image"/><Relationship Id="rId8" Target="../media/image76.png" Type="http://schemas.openxmlformats.org/officeDocument/2006/relationships/image"/><Relationship Id="rId9" Target="../media/image7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78.png" Type="http://schemas.openxmlformats.org/officeDocument/2006/relationships/image"/><Relationship Id="rId8" Target="../media/image7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3.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82.png" Type="http://schemas.openxmlformats.org/officeDocument/2006/relationships/image"/><Relationship Id="rId12" Target="../media/image83.png" Type="http://schemas.openxmlformats.org/officeDocument/2006/relationships/image"/><Relationship Id="rId2" Target="../media/image3.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89.png" Type="http://schemas.openxmlformats.org/officeDocument/2006/relationships/image"/><Relationship Id="rId12" Target="../media/image90.svg" Type="http://schemas.openxmlformats.org/officeDocument/2006/relationships/image"/><Relationship Id="rId2" Target="../media/image31.png" Type="http://schemas.openxmlformats.org/officeDocument/2006/relationships/image"/><Relationship Id="rId3" Target="../media/image3.png" Type="http://schemas.openxmlformats.org/officeDocument/2006/relationships/image"/><Relationship Id="rId4" Target="../media/image84.gif"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9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png" Type="http://schemas.openxmlformats.org/officeDocument/2006/relationships/image"/><Relationship Id="rId4" Target="../media/image104.png" Type="http://schemas.openxmlformats.org/officeDocument/2006/relationships/image"/><Relationship Id="rId5" Target="../media/image105.png" Type="http://schemas.openxmlformats.org/officeDocument/2006/relationships/image"/><Relationship Id="rId6" Target="../media/image10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png" Type="http://schemas.openxmlformats.org/officeDocument/2006/relationships/image"/><Relationship Id="rId4" Target="../media/image104.png" Type="http://schemas.openxmlformats.org/officeDocument/2006/relationships/image"/><Relationship Id="rId5" Target="../media/image105.png" Type="http://schemas.openxmlformats.org/officeDocument/2006/relationships/image"/><Relationship Id="rId6" Target="../media/image10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GHXk8FvfA.mp4" Type="http://schemas.openxmlformats.org/officeDocument/2006/relationships/video"/><Relationship Id="rId4" Target="../media/VAGHXk8FvfA.mp4" Type="http://schemas.microsoft.com/office/2007/relationships/media"/></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110.png" Type="http://schemas.openxmlformats.org/officeDocument/2006/relationships/image"/><Relationship Id="rId4" Target="../media/image111.png" Type="http://schemas.openxmlformats.org/officeDocument/2006/relationships/image"/><Relationship Id="rId5" Target="../media/image11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110.png" Type="http://schemas.openxmlformats.org/officeDocument/2006/relationships/image"/><Relationship Id="rId4" Target="../media/image111.png" Type="http://schemas.openxmlformats.org/officeDocument/2006/relationships/image"/><Relationship Id="rId5" Target="../media/image11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1.png" Type="http://schemas.openxmlformats.org/officeDocument/2006/relationships/image"/><Relationship Id="rId11" Target="../media/image122.svg" Type="http://schemas.openxmlformats.org/officeDocument/2006/relationships/image"/><Relationship Id="rId12" Target="../media/image123.png" Type="http://schemas.openxmlformats.org/officeDocument/2006/relationships/image"/><Relationship Id="rId13" Target="../media/image124.svg" Type="http://schemas.openxmlformats.org/officeDocument/2006/relationships/image"/><Relationship Id="rId14" Target="../media/image125.png" Type="http://schemas.openxmlformats.org/officeDocument/2006/relationships/image"/><Relationship Id="rId15" Target="../media/image126.svg" Type="http://schemas.openxmlformats.org/officeDocument/2006/relationships/image"/><Relationship Id="rId16" Target="../media/image127.png" Type="http://schemas.openxmlformats.org/officeDocument/2006/relationships/image"/><Relationship Id="rId17" Target="../media/image128.svg" Type="http://schemas.openxmlformats.org/officeDocument/2006/relationships/image"/><Relationship Id="rId18" Target="../media/image129.png" Type="http://schemas.openxmlformats.org/officeDocument/2006/relationships/image"/><Relationship Id="rId19" Target="../media/image130.svg" Type="http://schemas.openxmlformats.org/officeDocument/2006/relationships/image"/><Relationship Id="rId2" Target="../media/image113.png" Type="http://schemas.openxmlformats.org/officeDocument/2006/relationships/image"/><Relationship Id="rId20" Target="../media/image131.png" Type="http://schemas.openxmlformats.org/officeDocument/2006/relationships/image"/><Relationship Id="rId21" Target="../media/image132.svg" Type="http://schemas.openxmlformats.org/officeDocument/2006/relationships/image"/><Relationship Id="rId22" Target="../media/image133.png" Type="http://schemas.openxmlformats.org/officeDocument/2006/relationships/image"/><Relationship Id="rId23" Target="../media/image134.png" Type="http://schemas.openxmlformats.org/officeDocument/2006/relationships/image"/><Relationship Id="rId3" Target="../media/image114.svg" Type="http://schemas.openxmlformats.org/officeDocument/2006/relationships/image"/><Relationship Id="rId4" Target="../media/image115.png" Type="http://schemas.openxmlformats.org/officeDocument/2006/relationships/image"/><Relationship Id="rId5" Target="../media/image116.svg" Type="http://schemas.openxmlformats.org/officeDocument/2006/relationships/image"/><Relationship Id="rId6" Target="../media/image117.png" Type="http://schemas.openxmlformats.org/officeDocument/2006/relationships/image"/><Relationship Id="rId7" Target="../media/image118.svg" Type="http://schemas.openxmlformats.org/officeDocument/2006/relationships/image"/><Relationship Id="rId8" Target="../media/image119.png" Type="http://schemas.openxmlformats.org/officeDocument/2006/relationships/image"/><Relationship Id="rId9" Target="../media/image120.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1.png" Type="http://schemas.openxmlformats.org/officeDocument/2006/relationships/image"/><Relationship Id="rId11" Target="../media/image132.svg" Type="http://schemas.openxmlformats.org/officeDocument/2006/relationships/image"/><Relationship Id="rId2" Target="../media/image113.png" Type="http://schemas.openxmlformats.org/officeDocument/2006/relationships/image"/><Relationship Id="rId3" Target="../media/image114.svg" Type="http://schemas.openxmlformats.org/officeDocument/2006/relationships/image"/><Relationship Id="rId4" Target="../media/image135.png" Type="http://schemas.openxmlformats.org/officeDocument/2006/relationships/image"/><Relationship Id="rId5" Target="../media/image136.svg" Type="http://schemas.openxmlformats.org/officeDocument/2006/relationships/image"/><Relationship Id="rId6" Target="../media/image137.png" Type="http://schemas.openxmlformats.org/officeDocument/2006/relationships/image"/><Relationship Id="rId7" Target="../media/image138.svg" Type="http://schemas.openxmlformats.org/officeDocument/2006/relationships/image"/><Relationship Id="rId8" Target="../media/image139.png" Type="http://schemas.openxmlformats.org/officeDocument/2006/relationships/image"/><Relationship Id="rId9" Target="../media/image140.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1.png" Type="http://schemas.openxmlformats.org/officeDocument/2006/relationships/image"/><Relationship Id="rId11" Target="../media/image132.svg" Type="http://schemas.openxmlformats.org/officeDocument/2006/relationships/image"/><Relationship Id="rId2" Target="../media/image113.png" Type="http://schemas.openxmlformats.org/officeDocument/2006/relationships/image"/><Relationship Id="rId3" Target="../media/image114.svg" Type="http://schemas.openxmlformats.org/officeDocument/2006/relationships/image"/><Relationship Id="rId4" Target="../media/image135.png" Type="http://schemas.openxmlformats.org/officeDocument/2006/relationships/image"/><Relationship Id="rId5" Target="../media/image136.svg" Type="http://schemas.openxmlformats.org/officeDocument/2006/relationships/image"/><Relationship Id="rId6" Target="../media/image137.png" Type="http://schemas.openxmlformats.org/officeDocument/2006/relationships/image"/><Relationship Id="rId7" Target="../media/image138.svg" Type="http://schemas.openxmlformats.org/officeDocument/2006/relationships/image"/><Relationship Id="rId8" Target="../media/image139.png" Type="http://schemas.openxmlformats.org/officeDocument/2006/relationships/image"/><Relationship Id="rId9" Target="../media/image140.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png" Type="http://schemas.openxmlformats.org/officeDocument/2006/relationships/image"/><Relationship Id="rId3" Target="../media/image142.png" Type="http://schemas.openxmlformats.org/officeDocument/2006/relationships/image"/><Relationship Id="rId4" Target="../media/image143.png" Type="http://schemas.openxmlformats.org/officeDocument/2006/relationships/image"/><Relationship Id="rId5" Target="../media/image13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png" Type="http://schemas.openxmlformats.org/officeDocument/2006/relationships/image"/><Relationship Id="rId3" Target="../media/image144.png" Type="http://schemas.openxmlformats.org/officeDocument/2006/relationships/image"/><Relationship Id="rId4" Target="../media/image143.png" Type="http://schemas.openxmlformats.org/officeDocument/2006/relationships/image"/><Relationship Id="rId5" Target="../media/image14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png" Type="http://schemas.openxmlformats.org/officeDocument/2006/relationships/image"/><Relationship Id="rId3" Target="../media/image144.png" Type="http://schemas.openxmlformats.org/officeDocument/2006/relationships/image"/><Relationship Id="rId4" Target="../media/image143.png" Type="http://schemas.openxmlformats.org/officeDocument/2006/relationships/image"/><Relationship Id="rId5" Target="../media/image14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4.svg" Type="http://schemas.openxmlformats.org/officeDocument/2006/relationships/image"/><Relationship Id="rId11" Target="../media/image155.png" Type="http://schemas.openxmlformats.org/officeDocument/2006/relationships/image"/><Relationship Id="rId2" Target="../media/image146.png" Type="http://schemas.openxmlformats.org/officeDocument/2006/relationships/image"/><Relationship Id="rId3" Target="../media/image147.svg" Type="http://schemas.openxmlformats.org/officeDocument/2006/relationships/image"/><Relationship Id="rId4" Target="../media/image148.png" Type="http://schemas.openxmlformats.org/officeDocument/2006/relationships/image"/><Relationship Id="rId5" Target="../media/image149.svg" Type="http://schemas.openxmlformats.org/officeDocument/2006/relationships/image"/><Relationship Id="rId6" Target="../media/image150.png" Type="http://schemas.openxmlformats.org/officeDocument/2006/relationships/image"/><Relationship Id="rId7" Target="../media/image151.svg" Type="http://schemas.openxmlformats.org/officeDocument/2006/relationships/image"/><Relationship Id="rId8" Target="../media/image152.png" Type="http://schemas.openxmlformats.org/officeDocument/2006/relationships/image"/><Relationship Id="rId9" Target="../media/image15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6.png" Type="http://schemas.openxmlformats.org/officeDocument/2006/relationships/image"/><Relationship Id="rId3" Target="../media/image147.svg" Type="http://schemas.openxmlformats.org/officeDocument/2006/relationships/image"/><Relationship Id="rId4" Target="../media/image148.png" Type="http://schemas.openxmlformats.org/officeDocument/2006/relationships/image"/><Relationship Id="rId5" Target="../media/image149.svg" Type="http://schemas.openxmlformats.org/officeDocument/2006/relationships/image"/><Relationship Id="rId6" Target="../media/image156.png" Type="http://schemas.openxmlformats.org/officeDocument/2006/relationships/image"/><Relationship Id="rId7" Target="../media/image150.png" Type="http://schemas.openxmlformats.org/officeDocument/2006/relationships/image"/><Relationship Id="rId8" Target="../media/image15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6.png" Type="http://schemas.openxmlformats.org/officeDocument/2006/relationships/image"/><Relationship Id="rId3" Target="../media/image147.svg" Type="http://schemas.openxmlformats.org/officeDocument/2006/relationships/image"/><Relationship Id="rId4" Target="../media/image148.png" Type="http://schemas.openxmlformats.org/officeDocument/2006/relationships/image"/><Relationship Id="rId5" Target="../media/image149.svg" Type="http://schemas.openxmlformats.org/officeDocument/2006/relationships/image"/><Relationship Id="rId6" Target="../media/image156.png" Type="http://schemas.openxmlformats.org/officeDocument/2006/relationships/image"/><Relationship Id="rId7" Target="../media/image150.png" Type="http://schemas.openxmlformats.org/officeDocument/2006/relationships/image"/><Relationship Id="rId8" Target="../media/image151.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5.png" Type="http://schemas.openxmlformats.org/officeDocument/2006/relationships/image"/><Relationship Id="rId11" Target="../media/image166.svg" Type="http://schemas.openxmlformats.org/officeDocument/2006/relationships/image"/><Relationship Id="rId12" Target="../media/image167.png" Type="http://schemas.openxmlformats.org/officeDocument/2006/relationships/image"/><Relationship Id="rId13" Target="../media/image168.png" Type="http://schemas.openxmlformats.org/officeDocument/2006/relationships/image"/><Relationship Id="rId2" Target="../media/image157.png" Type="http://schemas.openxmlformats.org/officeDocument/2006/relationships/image"/><Relationship Id="rId3" Target="../media/image158.svg" Type="http://schemas.openxmlformats.org/officeDocument/2006/relationships/image"/><Relationship Id="rId4" Target="../media/image159.png" Type="http://schemas.openxmlformats.org/officeDocument/2006/relationships/image"/><Relationship Id="rId5" Target="../media/image160.svg" Type="http://schemas.openxmlformats.org/officeDocument/2006/relationships/image"/><Relationship Id="rId6" Target="../media/image161.png" Type="http://schemas.openxmlformats.org/officeDocument/2006/relationships/image"/><Relationship Id="rId7" Target="../media/image162.svg" Type="http://schemas.openxmlformats.org/officeDocument/2006/relationships/image"/><Relationship Id="rId8" Target="../media/image163.png" Type="http://schemas.openxmlformats.org/officeDocument/2006/relationships/image"/><Relationship Id="rId9" Target="../media/image164.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9.png" Type="http://schemas.openxmlformats.org/officeDocument/2006/relationships/image"/><Relationship Id="rId11" Target="../media/image160.svg" Type="http://schemas.openxmlformats.org/officeDocument/2006/relationships/image"/><Relationship Id="rId2" Target="../media/image157.png" Type="http://schemas.openxmlformats.org/officeDocument/2006/relationships/image"/><Relationship Id="rId3" Target="../media/image158.svg" Type="http://schemas.openxmlformats.org/officeDocument/2006/relationships/image"/><Relationship Id="rId4" Target="../media/image169.png" Type="http://schemas.openxmlformats.org/officeDocument/2006/relationships/image"/><Relationship Id="rId5" Target="../media/image170.svg" Type="http://schemas.openxmlformats.org/officeDocument/2006/relationships/image"/><Relationship Id="rId6" Target="../media/image171.png" Type="http://schemas.openxmlformats.org/officeDocument/2006/relationships/image"/><Relationship Id="rId7" Target="../media/image172.svg" Type="http://schemas.openxmlformats.org/officeDocument/2006/relationships/image"/><Relationship Id="rId8" Target="../media/image161.png" Type="http://schemas.openxmlformats.org/officeDocument/2006/relationships/image"/><Relationship Id="rId9" Target="../media/image162.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9.png" Type="http://schemas.openxmlformats.org/officeDocument/2006/relationships/image"/><Relationship Id="rId11" Target="../media/image160.svg" Type="http://schemas.openxmlformats.org/officeDocument/2006/relationships/image"/><Relationship Id="rId2" Target="../media/image157.png" Type="http://schemas.openxmlformats.org/officeDocument/2006/relationships/image"/><Relationship Id="rId3" Target="../media/image158.svg" Type="http://schemas.openxmlformats.org/officeDocument/2006/relationships/image"/><Relationship Id="rId4" Target="../media/image169.png" Type="http://schemas.openxmlformats.org/officeDocument/2006/relationships/image"/><Relationship Id="rId5" Target="../media/image170.svg" Type="http://schemas.openxmlformats.org/officeDocument/2006/relationships/image"/><Relationship Id="rId6" Target="../media/image171.png" Type="http://schemas.openxmlformats.org/officeDocument/2006/relationships/image"/><Relationship Id="rId7" Target="../media/image172.svg" Type="http://schemas.openxmlformats.org/officeDocument/2006/relationships/image"/><Relationship Id="rId8" Target="../media/image161.png" Type="http://schemas.openxmlformats.org/officeDocument/2006/relationships/image"/><Relationship Id="rId9" Target="../media/image162.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3.png" Type="http://schemas.openxmlformats.org/officeDocument/2006/relationships/image"/><Relationship Id="rId3" Target="../media/image174.png" Type="http://schemas.openxmlformats.org/officeDocument/2006/relationships/image"/><Relationship Id="rId4" Target="../media/image175.png" Type="http://schemas.openxmlformats.org/officeDocument/2006/relationships/image"/><Relationship Id="rId5" Target="../media/image17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7.png" Type="http://schemas.openxmlformats.org/officeDocument/2006/relationships/image"/><Relationship Id="rId3" Target="../media/image178.svg" Type="http://schemas.openxmlformats.org/officeDocument/2006/relationships/image"/><Relationship Id="rId4" Target="../media/image179.png" Type="http://schemas.openxmlformats.org/officeDocument/2006/relationships/image"/><Relationship Id="rId5" Target="../media/image180.svg" Type="http://schemas.openxmlformats.org/officeDocument/2006/relationships/image"/><Relationship Id="rId6" Target="../media/image18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9.png" Type="http://schemas.openxmlformats.org/officeDocument/2006/relationships/image"/><Relationship Id="rId15" Target="../media/image30.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806417" y="641856"/>
            <a:ext cx="16675166" cy="9003288"/>
            <a:chOff x="0" y="0"/>
            <a:chExt cx="4391813" cy="2371236"/>
          </a:xfrm>
        </p:grpSpPr>
        <p:sp>
          <p:nvSpPr>
            <p:cNvPr name="Freeform 3" id="3"/>
            <p:cNvSpPr/>
            <p:nvPr/>
          </p:nvSpPr>
          <p:spPr>
            <a:xfrm flipH="false" flipV="false" rot="0">
              <a:off x="0" y="0"/>
              <a:ext cx="4391813" cy="2371236"/>
            </a:xfrm>
            <a:custGeom>
              <a:avLst/>
              <a:gdLst/>
              <a:ahLst/>
              <a:cxnLst/>
              <a:rect r="r" b="b" t="t" l="l"/>
              <a:pathLst>
                <a:path h="2371236" w="4391813">
                  <a:moveTo>
                    <a:pt x="23504" y="0"/>
                  </a:moveTo>
                  <a:lnTo>
                    <a:pt x="4368309" y="0"/>
                  </a:lnTo>
                  <a:cubicBezTo>
                    <a:pt x="4381290" y="0"/>
                    <a:pt x="4391813" y="10523"/>
                    <a:pt x="4391813" y="23504"/>
                  </a:cubicBezTo>
                  <a:lnTo>
                    <a:pt x="4391813" y="2347732"/>
                  </a:lnTo>
                  <a:cubicBezTo>
                    <a:pt x="4391813" y="2360713"/>
                    <a:pt x="4381290" y="2371236"/>
                    <a:pt x="4368309" y="2371236"/>
                  </a:cubicBezTo>
                  <a:lnTo>
                    <a:pt x="23504" y="2371236"/>
                  </a:lnTo>
                  <a:cubicBezTo>
                    <a:pt x="10523" y="2371236"/>
                    <a:pt x="0" y="2360713"/>
                    <a:pt x="0" y="2347732"/>
                  </a:cubicBezTo>
                  <a:lnTo>
                    <a:pt x="0" y="23504"/>
                  </a:lnTo>
                  <a:cubicBezTo>
                    <a:pt x="0" y="10523"/>
                    <a:pt x="10523" y="0"/>
                    <a:pt x="23504" y="0"/>
                  </a:cubicBezTo>
                  <a:close/>
                </a:path>
              </a:pathLst>
            </a:custGeom>
            <a:solidFill>
              <a:srgbClr val="FFF4EF"/>
            </a:solidFill>
          </p:spPr>
        </p:sp>
        <p:sp>
          <p:nvSpPr>
            <p:cNvPr name="TextBox 4" id="4"/>
            <p:cNvSpPr txBox="true"/>
            <p:nvPr/>
          </p:nvSpPr>
          <p:spPr>
            <a:xfrm>
              <a:off x="0" y="-28575"/>
              <a:ext cx="4391813" cy="239981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28432" y="3177025"/>
            <a:ext cx="10838749" cy="2276475"/>
          </a:xfrm>
          <a:prstGeom prst="rect">
            <a:avLst/>
          </a:prstGeom>
        </p:spPr>
        <p:txBody>
          <a:bodyPr anchor="t" rtlCol="false" tIns="0" lIns="0" bIns="0" rIns="0">
            <a:spAutoFit/>
          </a:bodyPr>
          <a:lstStyle/>
          <a:p>
            <a:pPr algn="ctr">
              <a:lnSpc>
                <a:spcPts val="4000"/>
              </a:lnSpc>
            </a:pPr>
            <a:r>
              <a:rPr lang="en-US" sz="5000">
                <a:solidFill>
                  <a:srgbClr val="000000"/>
                </a:solidFill>
                <a:latin typeface="Baloo"/>
                <a:ea typeface="Baloo"/>
                <a:cs typeface="Baloo"/>
                <a:sym typeface="Baloo"/>
              </a:rPr>
              <a:t>BÀI THUYẾT TRÌNH</a:t>
            </a:r>
          </a:p>
          <a:p>
            <a:pPr algn="ctr">
              <a:lnSpc>
                <a:spcPts val="7700"/>
              </a:lnSpc>
            </a:pPr>
            <a:r>
              <a:rPr lang="en-US" sz="5000" spc="150">
                <a:solidFill>
                  <a:srgbClr val="5B4A3B"/>
                </a:solidFill>
                <a:latin typeface="Baloo"/>
                <a:ea typeface="Baloo"/>
                <a:cs typeface="Baloo"/>
                <a:sym typeface="Baloo"/>
              </a:rPr>
              <a:t>Đề tài: Vai trò của thanh niên trong việc thực hiện bình đẳng giới</a:t>
            </a:r>
          </a:p>
        </p:txBody>
      </p:sp>
      <p:sp>
        <p:nvSpPr>
          <p:cNvPr name="Freeform 6" id="6"/>
          <p:cNvSpPr/>
          <p:nvPr/>
        </p:nvSpPr>
        <p:spPr>
          <a:xfrm flipH="false" flipV="false" rot="0">
            <a:off x="11189862" y="6653003"/>
            <a:ext cx="6069438" cy="3973190"/>
          </a:xfrm>
          <a:custGeom>
            <a:avLst/>
            <a:gdLst/>
            <a:ahLst/>
            <a:cxnLst/>
            <a:rect r="r" b="b" t="t" l="l"/>
            <a:pathLst>
              <a:path h="3973190" w="6069438">
                <a:moveTo>
                  <a:pt x="0" y="0"/>
                </a:moveTo>
                <a:lnTo>
                  <a:pt x="6069438" y="0"/>
                </a:lnTo>
                <a:lnTo>
                  <a:pt x="6069438" y="3973190"/>
                </a:lnTo>
                <a:lnTo>
                  <a:pt x="0" y="3973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42341" y="7007895"/>
            <a:ext cx="6342082" cy="3778690"/>
          </a:xfrm>
          <a:custGeom>
            <a:avLst/>
            <a:gdLst/>
            <a:ahLst/>
            <a:cxnLst/>
            <a:rect r="r" b="b" t="t" l="l"/>
            <a:pathLst>
              <a:path h="3778690" w="6342082">
                <a:moveTo>
                  <a:pt x="0" y="0"/>
                </a:moveTo>
                <a:lnTo>
                  <a:pt x="6342082" y="0"/>
                </a:lnTo>
                <a:lnTo>
                  <a:pt x="6342082" y="3778690"/>
                </a:lnTo>
                <a:lnTo>
                  <a:pt x="0" y="3778690"/>
                </a:lnTo>
                <a:lnTo>
                  <a:pt x="0" y="0"/>
                </a:lnTo>
                <a:close/>
              </a:path>
            </a:pathLst>
          </a:custGeom>
          <a:blipFill>
            <a:blip r:embed="rId4"/>
            <a:stretch>
              <a:fillRect l="0" t="0" r="0" b="0"/>
            </a:stretch>
          </a:blipFill>
        </p:spPr>
      </p:sp>
      <p:sp>
        <p:nvSpPr>
          <p:cNvPr name="Freeform 8" id="8"/>
          <p:cNvSpPr/>
          <p:nvPr/>
        </p:nvSpPr>
        <p:spPr>
          <a:xfrm flipH="false" flipV="false" rot="0">
            <a:off x="13512797" y="258371"/>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5">
              <a:extLst>
                <a:ext uri="{96DAC541-7B7A-43D3-8B79-37D633B846F1}">
                  <asvg:svgBlip xmlns:asvg="http://schemas.microsoft.com/office/drawing/2016/SVG/main" r:embed="rId6"/>
                </a:ext>
              </a:extLst>
            </a:blip>
            <a:stretch>
              <a:fillRect l="-246415" t="-129667" r="0" b="0"/>
            </a:stretch>
          </a:blipFill>
        </p:spPr>
      </p:sp>
      <p:sp>
        <p:nvSpPr>
          <p:cNvPr name="TextBox 9" id="9"/>
          <p:cNvSpPr txBox="true"/>
          <p:nvPr/>
        </p:nvSpPr>
        <p:spPr>
          <a:xfrm rot="0">
            <a:off x="3062476" y="5900847"/>
            <a:ext cx="7170661" cy="427101"/>
          </a:xfrm>
          <a:prstGeom prst="rect">
            <a:avLst/>
          </a:prstGeom>
        </p:spPr>
        <p:txBody>
          <a:bodyPr anchor="t" rtlCol="false" tIns="0" lIns="0" bIns="0" rIns="0">
            <a:spAutoFit/>
          </a:bodyPr>
          <a:lstStyle/>
          <a:p>
            <a:pPr algn="ctr">
              <a:lnSpc>
                <a:spcPts val="3432"/>
              </a:lnSpc>
            </a:pPr>
            <a:r>
              <a:rPr lang="en-US" b="true" sz="2600" spc="57">
                <a:solidFill>
                  <a:srgbClr val="000000"/>
                </a:solidFill>
                <a:latin typeface="Balsamiq Sans Bold"/>
                <a:ea typeface="Balsamiq Sans Bold"/>
                <a:cs typeface="Balsamiq Sans Bold"/>
                <a:sym typeface="Balsamiq Sans Bold"/>
              </a:rPr>
              <a:t>Trình bày bởi Nhóm 3 - CNTT3 - K64</a:t>
            </a:r>
          </a:p>
        </p:txBody>
      </p:sp>
      <p:sp>
        <p:nvSpPr>
          <p:cNvPr name="Freeform 10" id="10"/>
          <p:cNvSpPr/>
          <p:nvPr/>
        </p:nvSpPr>
        <p:spPr>
          <a:xfrm flipH="false" flipV="false" rot="5400000">
            <a:off x="15321207" y="988274"/>
            <a:ext cx="1095319" cy="1176171"/>
          </a:xfrm>
          <a:custGeom>
            <a:avLst/>
            <a:gdLst/>
            <a:ahLst/>
            <a:cxnLst/>
            <a:rect r="r" b="b" t="t" l="l"/>
            <a:pathLst>
              <a:path h="1176171" w="1095319">
                <a:moveTo>
                  <a:pt x="0" y="0"/>
                </a:moveTo>
                <a:lnTo>
                  <a:pt x="1095319" y="0"/>
                </a:lnTo>
                <a:lnTo>
                  <a:pt x="1095319" y="1176171"/>
                </a:lnTo>
                <a:lnTo>
                  <a:pt x="0" y="1176171"/>
                </a:lnTo>
                <a:lnTo>
                  <a:pt x="0" y="0"/>
                </a:lnTo>
                <a:close/>
              </a:path>
            </a:pathLst>
          </a:custGeom>
          <a:blipFill>
            <a:blip r:embed="rId5">
              <a:extLst>
                <a:ext uri="{96DAC541-7B7A-43D3-8B79-37D633B846F1}">
                  <asvg:svgBlip xmlns:asvg="http://schemas.microsoft.com/office/drawing/2016/SVG/main" r:embed="rId6"/>
                </a:ext>
              </a:extLst>
            </a:blip>
            <a:stretch>
              <a:fillRect l="-246415" t="-129667" r="0" b="0"/>
            </a:stretch>
          </a:blipFill>
        </p:spPr>
      </p:sp>
      <p:sp>
        <p:nvSpPr>
          <p:cNvPr name="Freeform 11" id="11"/>
          <p:cNvSpPr/>
          <p:nvPr/>
        </p:nvSpPr>
        <p:spPr>
          <a:xfrm flipH="false" flipV="false" rot="0">
            <a:off x="12768594" y="3095618"/>
            <a:ext cx="3100272" cy="2248789"/>
          </a:xfrm>
          <a:custGeom>
            <a:avLst/>
            <a:gdLst/>
            <a:ahLst/>
            <a:cxnLst/>
            <a:rect r="r" b="b" t="t" l="l"/>
            <a:pathLst>
              <a:path h="2248789" w="3100272">
                <a:moveTo>
                  <a:pt x="0" y="0"/>
                </a:moveTo>
                <a:lnTo>
                  <a:pt x="3100273" y="0"/>
                </a:lnTo>
                <a:lnTo>
                  <a:pt x="3100273" y="2248789"/>
                </a:lnTo>
                <a:lnTo>
                  <a:pt x="0" y="22487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3340647" y="762871"/>
            <a:ext cx="6614319" cy="488315"/>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Trường Đại học Giao thông vận tải</a:t>
            </a:r>
          </a:p>
        </p:txBody>
      </p:sp>
      <p:sp>
        <p:nvSpPr>
          <p:cNvPr name="Freeform 13" id="13"/>
          <p:cNvSpPr/>
          <p:nvPr/>
        </p:nvSpPr>
        <p:spPr>
          <a:xfrm flipH="false" flipV="false" rot="0">
            <a:off x="6084153" y="1508361"/>
            <a:ext cx="1127306" cy="1127306"/>
          </a:xfrm>
          <a:custGeom>
            <a:avLst/>
            <a:gdLst/>
            <a:ahLst/>
            <a:cxnLst/>
            <a:rect r="r" b="b" t="t" l="l"/>
            <a:pathLst>
              <a:path h="1127306" w="1127306">
                <a:moveTo>
                  <a:pt x="0" y="0"/>
                </a:moveTo>
                <a:lnTo>
                  <a:pt x="1127306" y="0"/>
                </a:lnTo>
                <a:lnTo>
                  <a:pt x="1127306" y="1127306"/>
                </a:lnTo>
                <a:lnTo>
                  <a:pt x="0" y="1127306"/>
                </a:lnTo>
                <a:lnTo>
                  <a:pt x="0" y="0"/>
                </a:lnTo>
                <a:close/>
              </a:path>
            </a:pathLst>
          </a:custGeom>
          <a:blipFill>
            <a:blip r:embed="rId9"/>
            <a:stretch>
              <a:fillRect l="0" t="0" r="0" b="0"/>
            </a:stretch>
          </a:blipFill>
        </p:spPr>
      </p:sp>
      <p:sp>
        <p:nvSpPr>
          <p:cNvPr name="TextBox 14" id="14"/>
          <p:cNvSpPr txBox="true"/>
          <p:nvPr/>
        </p:nvSpPr>
        <p:spPr>
          <a:xfrm rot="0">
            <a:off x="3062476" y="6775294"/>
            <a:ext cx="7170661" cy="427101"/>
          </a:xfrm>
          <a:prstGeom prst="rect">
            <a:avLst/>
          </a:prstGeom>
        </p:spPr>
        <p:txBody>
          <a:bodyPr anchor="t" rtlCol="false" tIns="0" lIns="0" bIns="0" rIns="0">
            <a:spAutoFit/>
          </a:bodyPr>
          <a:lstStyle/>
          <a:p>
            <a:pPr algn="ctr">
              <a:lnSpc>
                <a:spcPts val="3432"/>
              </a:lnSpc>
            </a:pPr>
            <a:r>
              <a:rPr lang="en-US" b="true" sz="2600" spc="57">
                <a:solidFill>
                  <a:srgbClr val="000000"/>
                </a:solidFill>
                <a:latin typeface="Balsamiq Sans Bold"/>
                <a:ea typeface="Balsamiq Sans Bold"/>
                <a:cs typeface="Balsamiq Sans Bold"/>
                <a:sym typeface="Balsamiq Sans Bold"/>
              </a:rPr>
              <a:t>Giảng viên: Đặng Xuân Ngọc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1018639" y="641856"/>
            <a:ext cx="16675166" cy="9003288"/>
            <a:chOff x="0" y="0"/>
            <a:chExt cx="4391813" cy="2371236"/>
          </a:xfrm>
        </p:grpSpPr>
        <p:sp>
          <p:nvSpPr>
            <p:cNvPr name="Freeform 3" id="3"/>
            <p:cNvSpPr/>
            <p:nvPr/>
          </p:nvSpPr>
          <p:spPr>
            <a:xfrm flipH="false" flipV="false" rot="0">
              <a:off x="0" y="0"/>
              <a:ext cx="4391813" cy="2371236"/>
            </a:xfrm>
            <a:custGeom>
              <a:avLst/>
              <a:gdLst/>
              <a:ahLst/>
              <a:cxnLst/>
              <a:rect r="r" b="b" t="t" l="l"/>
              <a:pathLst>
                <a:path h="2371236" w="4391813">
                  <a:moveTo>
                    <a:pt x="23504" y="0"/>
                  </a:moveTo>
                  <a:lnTo>
                    <a:pt x="4368309" y="0"/>
                  </a:lnTo>
                  <a:cubicBezTo>
                    <a:pt x="4381290" y="0"/>
                    <a:pt x="4391813" y="10523"/>
                    <a:pt x="4391813" y="23504"/>
                  </a:cubicBezTo>
                  <a:lnTo>
                    <a:pt x="4391813" y="2347732"/>
                  </a:lnTo>
                  <a:cubicBezTo>
                    <a:pt x="4391813" y="2360713"/>
                    <a:pt x="4381290" y="2371236"/>
                    <a:pt x="4368309" y="2371236"/>
                  </a:cubicBezTo>
                  <a:lnTo>
                    <a:pt x="23504" y="2371236"/>
                  </a:lnTo>
                  <a:cubicBezTo>
                    <a:pt x="10523" y="2371236"/>
                    <a:pt x="0" y="2360713"/>
                    <a:pt x="0" y="2347732"/>
                  </a:cubicBezTo>
                  <a:lnTo>
                    <a:pt x="0" y="23504"/>
                  </a:lnTo>
                  <a:cubicBezTo>
                    <a:pt x="0" y="10523"/>
                    <a:pt x="10523" y="0"/>
                    <a:pt x="23504" y="0"/>
                  </a:cubicBezTo>
                  <a:close/>
                </a:path>
              </a:pathLst>
            </a:custGeom>
            <a:solidFill>
              <a:srgbClr val="FFF4EF"/>
            </a:solidFill>
          </p:spPr>
        </p:sp>
        <p:sp>
          <p:nvSpPr>
            <p:cNvPr name="TextBox 4" id="4"/>
            <p:cNvSpPr txBox="true"/>
            <p:nvPr/>
          </p:nvSpPr>
          <p:spPr>
            <a:xfrm>
              <a:off x="0" y="-28575"/>
              <a:ext cx="4391813" cy="2399811"/>
            </a:xfrm>
            <a:prstGeom prst="rect">
              <a:avLst/>
            </a:prstGeom>
          </p:spPr>
          <p:txBody>
            <a:bodyPr anchor="ctr" rtlCol="false" tIns="50800" lIns="50800" bIns="50800" rIns="50800"/>
            <a:lstStyle/>
            <a:p>
              <a:pPr algn="ctr">
                <a:lnSpc>
                  <a:spcPts val="2659"/>
                </a:lnSpc>
              </a:pPr>
              <a:r>
                <a:rPr lang="en-US" sz="1899" b="true">
                  <a:solidFill>
                    <a:srgbClr val="FFFFFF"/>
                  </a:solidFill>
                  <a:latin typeface="Arial Unicode Bold"/>
                  <a:ea typeface="Arial Unicode Bold"/>
                  <a:cs typeface="Arial Unicode Bold"/>
                  <a:sym typeface="Arial Unicode Bold"/>
                </a:rPr>
                <a:t>--</a:t>
              </a:r>
            </a:p>
          </p:txBody>
        </p:sp>
      </p:grpSp>
      <p:sp>
        <p:nvSpPr>
          <p:cNvPr name="Freeform 5" id="5"/>
          <p:cNvSpPr/>
          <p:nvPr/>
        </p:nvSpPr>
        <p:spPr>
          <a:xfrm flipH="false" flipV="false" rot="0">
            <a:off x="-3632199" y="7173434"/>
            <a:ext cx="6342082" cy="3778690"/>
          </a:xfrm>
          <a:custGeom>
            <a:avLst/>
            <a:gdLst/>
            <a:ahLst/>
            <a:cxnLst/>
            <a:rect r="r" b="b" t="t" l="l"/>
            <a:pathLst>
              <a:path h="3778690" w="6342082">
                <a:moveTo>
                  <a:pt x="0" y="0"/>
                </a:moveTo>
                <a:lnTo>
                  <a:pt x="6342083" y="0"/>
                </a:lnTo>
                <a:lnTo>
                  <a:pt x="6342083" y="3778690"/>
                </a:lnTo>
                <a:lnTo>
                  <a:pt x="0" y="3778690"/>
                </a:lnTo>
                <a:lnTo>
                  <a:pt x="0" y="0"/>
                </a:lnTo>
                <a:close/>
              </a:path>
            </a:pathLst>
          </a:custGeom>
          <a:blipFill>
            <a:blip r:embed="rId2"/>
            <a:stretch>
              <a:fillRect l="0" t="0" r="0" b="0"/>
            </a:stretch>
          </a:blipFill>
        </p:spPr>
      </p:sp>
      <p:sp>
        <p:nvSpPr>
          <p:cNvPr name="Freeform 6" id="6"/>
          <p:cNvSpPr/>
          <p:nvPr/>
        </p:nvSpPr>
        <p:spPr>
          <a:xfrm flipH="false" flipV="false" rot="0">
            <a:off x="14458610" y="-664370"/>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7" id="7"/>
          <p:cNvSpPr/>
          <p:nvPr/>
        </p:nvSpPr>
        <p:spPr>
          <a:xfrm flipH="false" flipV="false" rot="0">
            <a:off x="-1251940" y="-1069854"/>
            <a:ext cx="4561281" cy="3423420"/>
          </a:xfrm>
          <a:custGeom>
            <a:avLst/>
            <a:gdLst/>
            <a:ahLst/>
            <a:cxnLst/>
            <a:rect r="r" b="b" t="t" l="l"/>
            <a:pathLst>
              <a:path h="3423420" w="4561281">
                <a:moveTo>
                  <a:pt x="0" y="0"/>
                </a:moveTo>
                <a:lnTo>
                  <a:pt x="4561280" y="0"/>
                </a:lnTo>
                <a:lnTo>
                  <a:pt x="4561280" y="3423420"/>
                </a:lnTo>
                <a:lnTo>
                  <a:pt x="0" y="3423420"/>
                </a:lnTo>
                <a:lnTo>
                  <a:pt x="0" y="0"/>
                </a:lnTo>
                <a:close/>
              </a:path>
            </a:pathLst>
          </a:custGeom>
          <a:blipFill>
            <a:blip r:embed="rId5">
              <a:extLst>
                <a:ext uri="{96DAC541-7B7A-43D3-8B79-37D633B846F1}">
                  <asvg:svgBlip xmlns:asvg="http://schemas.microsoft.com/office/drawing/2016/SVG/main" r:embed="rId6"/>
                </a:ext>
              </a:extLst>
            </a:blip>
            <a:stretch>
              <a:fillRect l="-36727" t="-1150" r="-6100" b="0"/>
            </a:stretch>
          </a:blipFill>
        </p:spPr>
      </p:sp>
      <p:sp>
        <p:nvSpPr>
          <p:cNvPr name="Freeform 8" id="8"/>
          <p:cNvSpPr/>
          <p:nvPr/>
        </p:nvSpPr>
        <p:spPr>
          <a:xfrm flipH="false" flipV="false" rot="5400000">
            <a:off x="16123555" y="276195"/>
            <a:ext cx="1095319" cy="1176171"/>
          </a:xfrm>
          <a:custGeom>
            <a:avLst/>
            <a:gdLst/>
            <a:ahLst/>
            <a:cxnLst/>
            <a:rect r="r" b="b" t="t" l="l"/>
            <a:pathLst>
              <a:path h="1176171" w="1095319">
                <a:moveTo>
                  <a:pt x="0" y="0"/>
                </a:moveTo>
                <a:lnTo>
                  <a:pt x="1095319" y="0"/>
                </a:lnTo>
                <a:lnTo>
                  <a:pt x="1095319" y="1176171"/>
                </a:lnTo>
                <a:lnTo>
                  <a:pt x="0" y="117617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TextBox 9" id="9"/>
          <p:cNvSpPr txBox="true"/>
          <p:nvPr/>
        </p:nvSpPr>
        <p:spPr>
          <a:xfrm rot="0">
            <a:off x="2325317" y="1316690"/>
            <a:ext cx="14656594" cy="854075"/>
          </a:xfrm>
          <a:prstGeom prst="rect">
            <a:avLst/>
          </a:prstGeom>
        </p:spPr>
        <p:txBody>
          <a:bodyPr anchor="t" rtlCol="false" tIns="0" lIns="0" bIns="0" rIns="0">
            <a:spAutoFit/>
          </a:bodyPr>
          <a:lstStyle/>
          <a:p>
            <a:pPr algn="ctr">
              <a:lnSpc>
                <a:spcPts val="7000"/>
              </a:lnSpc>
            </a:pPr>
            <a:r>
              <a:rPr lang="en-US" sz="5000">
                <a:solidFill>
                  <a:srgbClr val="674E2F"/>
                </a:solidFill>
                <a:latin typeface="Paytone One"/>
                <a:ea typeface="Paytone One"/>
                <a:cs typeface="Paytone One"/>
                <a:sym typeface="Paytone One"/>
              </a:rPr>
              <a:t>2.2 Hiểu biết của thanh niên về bình đẳng giới</a:t>
            </a:r>
          </a:p>
        </p:txBody>
      </p:sp>
      <p:sp>
        <p:nvSpPr>
          <p:cNvPr name="TextBox 10" id="10"/>
          <p:cNvSpPr txBox="true"/>
          <p:nvPr/>
        </p:nvSpPr>
        <p:spPr>
          <a:xfrm rot="0">
            <a:off x="2047928" y="2343209"/>
            <a:ext cx="15211372" cy="6719570"/>
          </a:xfrm>
          <a:prstGeom prst="rect">
            <a:avLst/>
          </a:prstGeom>
        </p:spPr>
        <p:txBody>
          <a:bodyPr anchor="t" rtlCol="false" tIns="0" lIns="0" bIns="0" rIns="0">
            <a:spAutoFit/>
          </a:bodyPr>
          <a:lstStyle/>
          <a:p>
            <a:pPr algn="just">
              <a:lnSpc>
                <a:spcPts val="4480"/>
              </a:lnSpc>
            </a:pPr>
            <a:r>
              <a:rPr lang="en-US" sz="3200" b="true">
                <a:solidFill>
                  <a:srgbClr val="000000"/>
                </a:solidFill>
                <a:latin typeface="Canva Sans Bold"/>
                <a:ea typeface="Canva Sans Bold"/>
                <a:cs typeface="Canva Sans Bold"/>
                <a:sym typeface="Canva Sans Bold"/>
              </a:rPr>
              <a:t>Từ kết quả của cuộc khảo sát, nhóm có thể đưa ra các nhận xét sau:</a:t>
            </a:r>
          </a:p>
          <a:p>
            <a:pPr algn="just" marL="690881" indent="-345440" lvl="1">
              <a:lnSpc>
                <a:spcPts val="4480"/>
              </a:lnSpc>
              <a:buFont typeface="Arial"/>
              <a:buChar char="•"/>
            </a:pPr>
            <a:r>
              <a:rPr lang="en-US" sz="3200">
                <a:solidFill>
                  <a:srgbClr val="000000"/>
                </a:solidFill>
                <a:latin typeface="Canva Sans"/>
                <a:ea typeface="Canva Sans"/>
                <a:cs typeface="Canva Sans"/>
                <a:sym typeface="Canva Sans"/>
              </a:rPr>
              <a:t>Nhìn chung, các bạn thanh niên đều có nhận thức đúng đắn về khái niệm “bình đẳng giới”. Các câu trả lời có thể phân thành các nhóm chính như sau:</a:t>
            </a:r>
          </a:p>
          <a:p>
            <a:pPr algn="just">
              <a:lnSpc>
                <a:spcPts val="4480"/>
              </a:lnSpc>
            </a:pPr>
            <a:r>
              <a:rPr lang="en-US" sz="3200">
                <a:solidFill>
                  <a:srgbClr val="000000"/>
                </a:solidFill>
                <a:latin typeface="Canva Sans"/>
                <a:ea typeface="Canva Sans"/>
                <a:cs typeface="Canva Sans"/>
                <a:sym typeface="Canva Sans"/>
              </a:rPr>
              <a:t>        </a:t>
            </a:r>
            <a:r>
              <a:rPr lang="en-US" sz="3200" b="true">
                <a:solidFill>
                  <a:srgbClr val="000000"/>
                </a:solidFill>
                <a:latin typeface="Canva Sans Bold"/>
                <a:ea typeface="Canva Sans Bold"/>
                <a:cs typeface="Canva Sans Bold"/>
                <a:sym typeface="Canva Sans Bold"/>
              </a:rPr>
              <a:t>- </a:t>
            </a:r>
            <a:r>
              <a:rPr lang="en-US" sz="3200">
                <a:solidFill>
                  <a:srgbClr val="000000"/>
                </a:solidFill>
                <a:latin typeface="Canva Sans"/>
                <a:ea typeface="Canva Sans"/>
                <a:cs typeface="Canva Sans"/>
                <a:sym typeface="Canva Sans"/>
              </a:rPr>
              <a:t>Sự công bằng trong quyền lợi và cơ hội giữa nam và nữ</a:t>
            </a:r>
          </a:p>
          <a:p>
            <a:pPr algn="just">
              <a:lnSpc>
                <a:spcPts val="4480"/>
              </a:lnSpc>
            </a:pPr>
            <a:r>
              <a:rPr lang="en-US" sz="3200">
                <a:solidFill>
                  <a:srgbClr val="000000"/>
                </a:solidFill>
                <a:latin typeface="Canva Sans"/>
                <a:ea typeface="Canva Sans"/>
                <a:cs typeface="Canva Sans"/>
                <a:sym typeface="Canva Sans"/>
              </a:rPr>
              <a:t>        </a:t>
            </a:r>
            <a:r>
              <a:rPr lang="en-US" sz="3200" b="true">
                <a:solidFill>
                  <a:srgbClr val="000000"/>
                </a:solidFill>
                <a:latin typeface="Canva Sans Bold"/>
                <a:ea typeface="Canva Sans Bold"/>
                <a:cs typeface="Canva Sans Bold"/>
                <a:sym typeface="Canva Sans Bold"/>
              </a:rPr>
              <a:t>-</a:t>
            </a:r>
            <a:r>
              <a:rPr lang="en-US" sz="3200">
                <a:solidFill>
                  <a:srgbClr val="000000"/>
                </a:solidFill>
                <a:latin typeface="Canva Sans"/>
                <a:ea typeface="Canva Sans"/>
                <a:cs typeface="Canva Sans"/>
                <a:sym typeface="Canva Sans"/>
              </a:rPr>
              <a:t> Sự loại bỏ hoàn toàn các định kiến về giới tính</a:t>
            </a:r>
          </a:p>
          <a:p>
            <a:pPr algn="just">
              <a:lnSpc>
                <a:spcPts val="4480"/>
              </a:lnSpc>
            </a:pPr>
            <a:r>
              <a:rPr lang="en-US" sz="3200">
                <a:solidFill>
                  <a:srgbClr val="000000"/>
                </a:solidFill>
                <a:latin typeface="Canva Sans"/>
                <a:ea typeface="Canva Sans"/>
                <a:cs typeface="Canva Sans"/>
                <a:sym typeface="Canva Sans"/>
              </a:rPr>
              <a:t>       </a:t>
            </a:r>
            <a:r>
              <a:rPr lang="en-US" sz="3200" b="true">
                <a:solidFill>
                  <a:srgbClr val="000000"/>
                </a:solidFill>
                <a:latin typeface="Canva Sans Bold"/>
                <a:ea typeface="Canva Sans Bold"/>
                <a:cs typeface="Canva Sans Bold"/>
                <a:sym typeface="Canva Sans Bold"/>
              </a:rPr>
              <a:t> -</a:t>
            </a:r>
            <a:r>
              <a:rPr lang="en-US" sz="3200">
                <a:solidFill>
                  <a:srgbClr val="000000"/>
                </a:solidFill>
                <a:latin typeface="Canva Sans"/>
                <a:ea typeface="Canva Sans"/>
                <a:cs typeface="Canva Sans"/>
                <a:sym typeface="Canva Sans"/>
              </a:rPr>
              <a:t> Sự cân bằng giữa nam và nữ trong mọi khía cạnh của cuộc sống</a:t>
            </a:r>
          </a:p>
          <a:p>
            <a:pPr algn="l">
              <a:lnSpc>
                <a:spcPts val="4480"/>
              </a:lnSpc>
            </a:pPr>
            <a:r>
              <a:rPr lang="en-US" sz="3200">
                <a:solidFill>
                  <a:srgbClr val="000000"/>
                </a:solidFill>
                <a:latin typeface="Canva Sans"/>
                <a:ea typeface="Canva Sans"/>
                <a:cs typeface="Canva Sans"/>
                <a:sym typeface="Canva Sans"/>
              </a:rPr>
              <a:t>        </a:t>
            </a:r>
            <a:r>
              <a:rPr lang="en-US" sz="3200" b="true">
                <a:solidFill>
                  <a:srgbClr val="000000"/>
                </a:solidFill>
                <a:latin typeface="Canva Sans Bold"/>
                <a:ea typeface="Canva Sans Bold"/>
                <a:cs typeface="Canva Sans Bold"/>
                <a:sym typeface="Canva Sans Bold"/>
              </a:rPr>
              <a:t>- </a:t>
            </a:r>
            <a:r>
              <a:rPr lang="en-US" sz="3200">
                <a:solidFill>
                  <a:srgbClr val="000000"/>
                </a:solidFill>
                <a:latin typeface="Canva Sans"/>
                <a:ea typeface="Canva Sans"/>
                <a:cs typeface="Canva Sans"/>
                <a:sym typeface="Canva Sans"/>
              </a:rPr>
              <a:t>Một số quan điểm khác: ưu tiên nữ giới trong một số lĩnh vực nhất định hoặc nam và nữ có vai trò khác nhau không nhất thiết phải công bằng. </a:t>
            </a:r>
          </a:p>
          <a:p>
            <a:pPr algn="just" marL="690881" indent="-345440" lvl="1">
              <a:lnSpc>
                <a:spcPts val="4480"/>
              </a:lnSpc>
              <a:buFont typeface="Arial"/>
              <a:buChar char="•"/>
            </a:pPr>
            <a:r>
              <a:rPr lang="en-US" sz="3200">
                <a:solidFill>
                  <a:srgbClr val="000000"/>
                </a:solidFill>
                <a:latin typeface="Canva Sans"/>
                <a:ea typeface="Canva Sans"/>
                <a:cs typeface="Canva Sans"/>
                <a:sym typeface="Canva Sans"/>
              </a:rPr>
              <a:t>Đa số các bạn đã hiểu được tầm quan trọng của vai trò của thanh niên trong việc thực hiện bình đẳng giới. (tỷ lệ chiếm 96%)</a:t>
            </a:r>
          </a:p>
          <a:p>
            <a:pPr algn="just">
              <a:lnSpc>
                <a:spcPts val="448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690189" y="796969"/>
            <a:ext cx="3801362" cy="9981695"/>
          </a:xfrm>
          <a:custGeom>
            <a:avLst/>
            <a:gdLst/>
            <a:ahLst/>
            <a:cxnLst/>
            <a:rect r="r" b="b" t="t" l="l"/>
            <a:pathLst>
              <a:path h="9981695" w="3801362">
                <a:moveTo>
                  <a:pt x="3801362" y="0"/>
                </a:moveTo>
                <a:lnTo>
                  <a:pt x="0" y="0"/>
                </a:lnTo>
                <a:lnTo>
                  <a:pt x="0" y="9981695"/>
                </a:lnTo>
                <a:lnTo>
                  <a:pt x="3801362" y="9981695"/>
                </a:lnTo>
                <a:lnTo>
                  <a:pt x="3801362" y="0"/>
                </a:lnTo>
                <a:close/>
              </a:path>
            </a:pathLst>
          </a:custGeom>
          <a:blipFill>
            <a:blip r:embed="rId2"/>
            <a:stretch>
              <a:fillRect l="0" t="0" r="0" b="0"/>
            </a:stretch>
          </a:blipFill>
        </p:spPr>
      </p:sp>
      <p:sp>
        <p:nvSpPr>
          <p:cNvPr name="Freeform 6" id="6"/>
          <p:cNvSpPr/>
          <p:nvPr/>
        </p:nvSpPr>
        <p:spPr>
          <a:xfrm flipH="false" flipV="false" rot="0">
            <a:off x="13306514" y="337762"/>
            <a:ext cx="4547549" cy="2903612"/>
          </a:xfrm>
          <a:custGeom>
            <a:avLst/>
            <a:gdLst/>
            <a:ahLst/>
            <a:cxnLst/>
            <a:rect r="r" b="b" t="t" l="l"/>
            <a:pathLst>
              <a:path h="2903612" w="4547549">
                <a:moveTo>
                  <a:pt x="0" y="0"/>
                </a:moveTo>
                <a:lnTo>
                  <a:pt x="4547549" y="0"/>
                </a:lnTo>
                <a:lnTo>
                  <a:pt x="4547549" y="2903612"/>
                </a:lnTo>
                <a:lnTo>
                  <a:pt x="0" y="2903612"/>
                </a:lnTo>
                <a:lnTo>
                  <a:pt x="0" y="0"/>
                </a:lnTo>
                <a:close/>
              </a:path>
            </a:pathLst>
          </a:custGeom>
          <a:blipFill>
            <a:blip r:embed="rId3">
              <a:extLst>
                <a:ext uri="{96DAC541-7B7A-43D3-8B79-37D633B846F1}">
                  <asvg:svgBlip xmlns:asvg="http://schemas.microsoft.com/office/drawing/2016/SVG/main" r:embed="rId4"/>
                </a:ext>
              </a:extLst>
            </a:blip>
            <a:stretch>
              <a:fillRect l="-21972" t="-1538" r="0" b="0"/>
            </a:stretch>
          </a:blipFill>
        </p:spPr>
      </p:sp>
      <p:sp>
        <p:nvSpPr>
          <p:cNvPr name="Freeform 7" id="7"/>
          <p:cNvSpPr/>
          <p:nvPr/>
        </p:nvSpPr>
        <p:spPr>
          <a:xfrm flipH="false" flipV="false" rot="0">
            <a:off x="16004539" y="7390989"/>
            <a:ext cx="3822233" cy="2502119"/>
          </a:xfrm>
          <a:custGeom>
            <a:avLst/>
            <a:gdLst/>
            <a:ahLst/>
            <a:cxnLst/>
            <a:rect r="r" b="b" t="t" l="l"/>
            <a:pathLst>
              <a:path h="2502119" w="3822233">
                <a:moveTo>
                  <a:pt x="0" y="0"/>
                </a:moveTo>
                <a:lnTo>
                  <a:pt x="3822233" y="0"/>
                </a:lnTo>
                <a:lnTo>
                  <a:pt x="3822233" y="2502119"/>
                </a:lnTo>
                <a:lnTo>
                  <a:pt x="0" y="25021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029647" y="4903817"/>
            <a:ext cx="6332574" cy="4215120"/>
          </a:xfrm>
          <a:custGeom>
            <a:avLst/>
            <a:gdLst/>
            <a:ahLst/>
            <a:cxnLst/>
            <a:rect r="r" b="b" t="t" l="l"/>
            <a:pathLst>
              <a:path h="4215120" w="6332574">
                <a:moveTo>
                  <a:pt x="0" y="0"/>
                </a:moveTo>
                <a:lnTo>
                  <a:pt x="6332574" y="0"/>
                </a:lnTo>
                <a:lnTo>
                  <a:pt x="6332574" y="4215120"/>
                </a:lnTo>
                <a:lnTo>
                  <a:pt x="0" y="4215120"/>
                </a:lnTo>
                <a:lnTo>
                  <a:pt x="0" y="0"/>
                </a:lnTo>
                <a:close/>
              </a:path>
            </a:pathLst>
          </a:custGeom>
          <a:blipFill>
            <a:blip r:embed="rId7"/>
            <a:stretch>
              <a:fillRect l="0" t="0" r="0" b="0"/>
            </a:stretch>
          </a:blipFill>
        </p:spPr>
      </p:sp>
      <p:sp>
        <p:nvSpPr>
          <p:cNvPr name="TextBox 9" id="9"/>
          <p:cNvSpPr txBox="true"/>
          <p:nvPr/>
        </p:nvSpPr>
        <p:spPr>
          <a:xfrm rot="9985">
            <a:off x="5601971" y="2339540"/>
            <a:ext cx="7496541" cy="1114435"/>
          </a:xfrm>
          <a:prstGeom prst="rect">
            <a:avLst/>
          </a:prstGeom>
        </p:spPr>
        <p:txBody>
          <a:bodyPr anchor="t" rtlCol="false" tIns="0" lIns="0" bIns="0" rIns="0">
            <a:spAutoFit/>
          </a:bodyPr>
          <a:lstStyle/>
          <a:p>
            <a:pPr algn="ctr">
              <a:lnSpc>
                <a:spcPts val="8448"/>
              </a:lnSpc>
            </a:pPr>
            <a:r>
              <a:rPr lang="en-US" sz="9600">
                <a:solidFill>
                  <a:srgbClr val="5B4A3B"/>
                </a:solidFill>
                <a:latin typeface="Baloo"/>
                <a:ea typeface="Baloo"/>
                <a:cs typeface="Baloo"/>
                <a:sym typeface="Baloo"/>
              </a:rPr>
              <a:t>2.THỰC TRẠNG </a:t>
            </a:r>
          </a:p>
          <a:p>
            <a:pPr algn="ctr">
              <a:lnSpc>
                <a:spcPts val="7040"/>
              </a:lnSpc>
            </a:pPr>
            <a:r>
              <a:rPr lang="en-US" sz="8000">
                <a:solidFill>
                  <a:srgbClr val="5B4A3B"/>
                </a:solidFill>
                <a:latin typeface="Baloo"/>
                <a:ea typeface="Baloo"/>
                <a:cs typeface="Baloo"/>
                <a:sym typeface="Baloo"/>
              </a:rPr>
              <a:t> </a:t>
            </a:r>
          </a:p>
        </p:txBody>
      </p:sp>
      <p:sp>
        <p:nvSpPr>
          <p:cNvPr name="TextBox 10" id="10"/>
          <p:cNvSpPr txBox="true"/>
          <p:nvPr/>
        </p:nvSpPr>
        <p:spPr>
          <a:xfrm rot="9985">
            <a:off x="1628856" y="3724808"/>
            <a:ext cx="15029596" cy="1750545"/>
          </a:xfrm>
          <a:prstGeom prst="rect">
            <a:avLst/>
          </a:prstGeom>
        </p:spPr>
        <p:txBody>
          <a:bodyPr anchor="t" rtlCol="false" tIns="0" lIns="0" bIns="0" rIns="0">
            <a:spAutoFit/>
          </a:bodyPr>
          <a:lstStyle/>
          <a:p>
            <a:pPr algn="ctr">
              <a:lnSpc>
                <a:spcPts val="7040"/>
              </a:lnSpc>
            </a:pPr>
            <a:r>
              <a:rPr lang="en-US" sz="8000">
                <a:solidFill>
                  <a:srgbClr val="5B4A3B"/>
                </a:solidFill>
                <a:latin typeface="Baloo"/>
                <a:ea typeface="Baloo"/>
                <a:cs typeface="Baloo"/>
                <a:sym typeface="Baloo"/>
              </a:rPr>
              <a:t>THANH NIÊN VÀ BÌNH ĐẲNG GIỚI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1202386" y="2808559"/>
            <a:ext cx="16056914" cy="2593950"/>
            <a:chOff x="0" y="0"/>
            <a:chExt cx="4228981" cy="683180"/>
          </a:xfrm>
        </p:grpSpPr>
        <p:sp>
          <p:nvSpPr>
            <p:cNvPr name="Freeform 3" id="3"/>
            <p:cNvSpPr/>
            <p:nvPr/>
          </p:nvSpPr>
          <p:spPr>
            <a:xfrm flipH="false" flipV="false" rot="0">
              <a:off x="0" y="0"/>
              <a:ext cx="4228981" cy="683180"/>
            </a:xfrm>
            <a:custGeom>
              <a:avLst/>
              <a:gdLst/>
              <a:ahLst/>
              <a:cxnLst/>
              <a:rect r="r" b="b" t="t" l="l"/>
              <a:pathLst>
                <a:path h="683180" w="4228981">
                  <a:moveTo>
                    <a:pt x="24409" y="0"/>
                  </a:moveTo>
                  <a:lnTo>
                    <a:pt x="4204572" y="0"/>
                  </a:lnTo>
                  <a:cubicBezTo>
                    <a:pt x="4218053" y="0"/>
                    <a:pt x="4228981" y="10928"/>
                    <a:pt x="4228981" y="24409"/>
                  </a:cubicBezTo>
                  <a:lnTo>
                    <a:pt x="4228981" y="658771"/>
                  </a:lnTo>
                  <a:cubicBezTo>
                    <a:pt x="4228981" y="672252"/>
                    <a:pt x="4218053" y="683180"/>
                    <a:pt x="4204572" y="683180"/>
                  </a:cubicBezTo>
                  <a:lnTo>
                    <a:pt x="24409" y="683180"/>
                  </a:lnTo>
                  <a:cubicBezTo>
                    <a:pt x="10928" y="683180"/>
                    <a:pt x="0" y="672252"/>
                    <a:pt x="0" y="658771"/>
                  </a:cubicBezTo>
                  <a:lnTo>
                    <a:pt x="0" y="24409"/>
                  </a:lnTo>
                  <a:cubicBezTo>
                    <a:pt x="0" y="10928"/>
                    <a:pt x="10928" y="0"/>
                    <a:pt x="24409" y="0"/>
                  </a:cubicBezTo>
                  <a:close/>
                </a:path>
              </a:pathLst>
            </a:custGeom>
            <a:solidFill>
              <a:srgbClr val="FFF4EF"/>
            </a:solidFill>
          </p:spPr>
        </p:sp>
        <p:sp>
          <p:nvSpPr>
            <p:cNvPr name="TextBox 4" id="4"/>
            <p:cNvSpPr txBox="true"/>
            <p:nvPr/>
          </p:nvSpPr>
          <p:spPr>
            <a:xfrm>
              <a:off x="0" y="-47625"/>
              <a:ext cx="4228981" cy="730805"/>
            </a:xfrm>
            <a:prstGeom prst="rect">
              <a:avLst/>
            </a:prstGeom>
          </p:spPr>
          <p:txBody>
            <a:bodyPr anchor="ctr" rtlCol="false" tIns="50800" lIns="50800" bIns="50800" rIns="50800"/>
            <a:lstStyle/>
            <a:p>
              <a:pPr algn="l">
                <a:lnSpc>
                  <a:spcPts val="3499"/>
                </a:lnSpc>
              </a:pPr>
              <a:r>
                <a:rPr lang="en-US" sz="2499" b="true">
                  <a:solidFill>
                    <a:srgbClr val="000000"/>
                  </a:solidFill>
                  <a:latin typeface="Canva Sans Bold"/>
                  <a:ea typeface="Canva Sans Bold"/>
                  <a:cs typeface="Canva Sans Bold"/>
                  <a:sym typeface="Canva Sans Bold"/>
                </a:rPr>
                <a:t>Mặc dù tư tưởng gia trưởng đã dần mất đi, nhưng vẫn tồn tại nghịch lý rằng việc nội trợ, nuôi dưỡng con cái và chăm sóc gia đình vẫn được coi là công việc của phụ nữ và không mang lại giá trị kinh tế. Một bộ phận gia đình vẫn còn định kiến về giới, thích con trai hơn con gái để nối dõi tông đường, coi con trai là trụ cột và quyết định chính trong gia đình, trong khi con gái gả ra ngoài như "bát nước hất đi".</a:t>
              </a:r>
            </a:p>
          </p:txBody>
        </p:sp>
      </p:grpSp>
      <p:sp>
        <p:nvSpPr>
          <p:cNvPr name="Freeform 5" id="5"/>
          <p:cNvSpPr/>
          <p:nvPr/>
        </p:nvSpPr>
        <p:spPr>
          <a:xfrm flipH="false" flipV="false" rot="0">
            <a:off x="-3632199" y="7173434"/>
            <a:ext cx="6342082" cy="3778690"/>
          </a:xfrm>
          <a:custGeom>
            <a:avLst/>
            <a:gdLst/>
            <a:ahLst/>
            <a:cxnLst/>
            <a:rect r="r" b="b" t="t" l="l"/>
            <a:pathLst>
              <a:path h="3778690" w="6342082">
                <a:moveTo>
                  <a:pt x="0" y="0"/>
                </a:moveTo>
                <a:lnTo>
                  <a:pt x="6342083" y="0"/>
                </a:lnTo>
                <a:lnTo>
                  <a:pt x="6342083" y="3778690"/>
                </a:lnTo>
                <a:lnTo>
                  <a:pt x="0" y="3778690"/>
                </a:lnTo>
                <a:lnTo>
                  <a:pt x="0" y="0"/>
                </a:lnTo>
                <a:close/>
              </a:path>
            </a:pathLst>
          </a:custGeom>
          <a:blipFill>
            <a:blip r:embed="rId2"/>
            <a:stretch>
              <a:fillRect l="0" t="0" r="0" b="0"/>
            </a:stretch>
          </a:blipFill>
        </p:spPr>
      </p:sp>
      <p:sp>
        <p:nvSpPr>
          <p:cNvPr name="Freeform 6" id="6"/>
          <p:cNvSpPr/>
          <p:nvPr/>
        </p:nvSpPr>
        <p:spPr>
          <a:xfrm flipH="false" flipV="false" rot="0">
            <a:off x="14458610" y="-664370"/>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7" id="7"/>
          <p:cNvSpPr/>
          <p:nvPr/>
        </p:nvSpPr>
        <p:spPr>
          <a:xfrm flipH="false" flipV="false" rot="0">
            <a:off x="-1251940" y="-1069854"/>
            <a:ext cx="4561281" cy="3423420"/>
          </a:xfrm>
          <a:custGeom>
            <a:avLst/>
            <a:gdLst/>
            <a:ahLst/>
            <a:cxnLst/>
            <a:rect r="r" b="b" t="t" l="l"/>
            <a:pathLst>
              <a:path h="3423420" w="4561281">
                <a:moveTo>
                  <a:pt x="0" y="0"/>
                </a:moveTo>
                <a:lnTo>
                  <a:pt x="4561280" y="0"/>
                </a:lnTo>
                <a:lnTo>
                  <a:pt x="4561280" y="3423420"/>
                </a:lnTo>
                <a:lnTo>
                  <a:pt x="0" y="3423420"/>
                </a:lnTo>
                <a:lnTo>
                  <a:pt x="0" y="0"/>
                </a:lnTo>
                <a:close/>
              </a:path>
            </a:pathLst>
          </a:custGeom>
          <a:blipFill>
            <a:blip r:embed="rId5">
              <a:extLst>
                <a:ext uri="{96DAC541-7B7A-43D3-8B79-37D633B846F1}">
                  <asvg:svgBlip xmlns:asvg="http://schemas.microsoft.com/office/drawing/2016/SVG/main" r:embed="rId6"/>
                </a:ext>
              </a:extLst>
            </a:blip>
            <a:stretch>
              <a:fillRect l="-36727" t="-1150" r="-6100" b="0"/>
            </a:stretch>
          </a:blipFill>
        </p:spPr>
      </p:sp>
      <p:sp>
        <p:nvSpPr>
          <p:cNvPr name="Freeform 8" id="8"/>
          <p:cNvSpPr/>
          <p:nvPr/>
        </p:nvSpPr>
        <p:spPr>
          <a:xfrm flipH="false" flipV="false" rot="5400000">
            <a:off x="16123555" y="276195"/>
            <a:ext cx="1095319" cy="1176171"/>
          </a:xfrm>
          <a:custGeom>
            <a:avLst/>
            <a:gdLst/>
            <a:ahLst/>
            <a:cxnLst/>
            <a:rect r="r" b="b" t="t" l="l"/>
            <a:pathLst>
              <a:path h="1176171" w="1095319">
                <a:moveTo>
                  <a:pt x="0" y="0"/>
                </a:moveTo>
                <a:lnTo>
                  <a:pt x="1095319" y="0"/>
                </a:lnTo>
                <a:lnTo>
                  <a:pt x="1095319" y="1176171"/>
                </a:lnTo>
                <a:lnTo>
                  <a:pt x="0" y="117617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9" id="9"/>
          <p:cNvSpPr/>
          <p:nvPr/>
        </p:nvSpPr>
        <p:spPr>
          <a:xfrm flipH="false" flipV="false" rot="0">
            <a:off x="1028700" y="6131952"/>
            <a:ext cx="5339765" cy="3116823"/>
          </a:xfrm>
          <a:custGeom>
            <a:avLst/>
            <a:gdLst/>
            <a:ahLst/>
            <a:cxnLst/>
            <a:rect r="r" b="b" t="t" l="l"/>
            <a:pathLst>
              <a:path h="3116823" w="5339765">
                <a:moveTo>
                  <a:pt x="0" y="0"/>
                </a:moveTo>
                <a:lnTo>
                  <a:pt x="5339765" y="0"/>
                </a:lnTo>
                <a:lnTo>
                  <a:pt x="5339765" y="3116823"/>
                </a:lnTo>
                <a:lnTo>
                  <a:pt x="0" y="3116823"/>
                </a:lnTo>
                <a:lnTo>
                  <a:pt x="0" y="0"/>
                </a:lnTo>
                <a:close/>
              </a:path>
            </a:pathLst>
          </a:custGeom>
          <a:blipFill>
            <a:blip r:embed="rId7"/>
            <a:stretch>
              <a:fillRect l="0" t="0" r="0" b="0"/>
            </a:stretch>
          </a:blipFill>
        </p:spPr>
      </p:sp>
      <p:sp>
        <p:nvSpPr>
          <p:cNvPr name="Freeform 10" id="10"/>
          <p:cNvSpPr/>
          <p:nvPr/>
        </p:nvSpPr>
        <p:spPr>
          <a:xfrm flipH="false" flipV="false" rot="0">
            <a:off x="6722127" y="5881288"/>
            <a:ext cx="3993141" cy="3377012"/>
          </a:xfrm>
          <a:custGeom>
            <a:avLst/>
            <a:gdLst/>
            <a:ahLst/>
            <a:cxnLst/>
            <a:rect r="r" b="b" t="t" l="l"/>
            <a:pathLst>
              <a:path h="3377012" w="3993141">
                <a:moveTo>
                  <a:pt x="0" y="0"/>
                </a:moveTo>
                <a:lnTo>
                  <a:pt x="3993142" y="0"/>
                </a:lnTo>
                <a:lnTo>
                  <a:pt x="3993142" y="3377012"/>
                </a:lnTo>
                <a:lnTo>
                  <a:pt x="0" y="3377012"/>
                </a:lnTo>
                <a:lnTo>
                  <a:pt x="0" y="0"/>
                </a:lnTo>
                <a:close/>
              </a:path>
            </a:pathLst>
          </a:custGeom>
          <a:blipFill>
            <a:blip r:embed="rId8"/>
            <a:stretch>
              <a:fillRect l="0" t="0" r="-13945" b="-13945"/>
            </a:stretch>
          </a:blipFill>
        </p:spPr>
      </p:sp>
      <p:sp>
        <p:nvSpPr>
          <p:cNvPr name="TextBox 11" id="11"/>
          <p:cNvSpPr txBox="true"/>
          <p:nvPr/>
        </p:nvSpPr>
        <p:spPr>
          <a:xfrm rot="0">
            <a:off x="3213259" y="1192484"/>
            <a:ext cx="11861483" cy="854075"/>
          </a:xfrm>
          <a:prstGeom prst="rect">
            <a:avLst/>
          </a:prstGeom>
        </p:spPr>
        <p:txBody>
          <a:bodyPr anchor="t" rtlCol="false" tIns="0" lIns="0" bIns="0" rIns="0">
            <a:spAutoFit/>
          </a:bodyPr>
          <a:lstStyle/>
          <a:p>
            <a:pPr algn="ctr">
              <a:lnSpc>
                <a:spcPts val="7000"/>
              </a:lnSpc>
            </a:pPr>
            <a:r>
              <a:rPr lang="en-US" sz="5000">
                <a:solidFill>
                  <a:srgbClr val="674E2F"/>
                </a:solidFill>
                <a:latin typeface="Paytone One"/>
                <a:ea typeface="Paytone One"/>
                <a:cs typeface="Paytone One"/>
                <a:sym typeface="Paytone One"/>
              </a:rPr>
              <a:t>2.1 Vấn đề bình đẳng giới ở Việt Nam </a:t>
            </a:r>
          </a:p>
        </p:txBody>
      </p:sp>
      <p:grpSp>
        <p:nvGrpSpPr>
          <p:cNvPr name="Group 12" id="12"/>
          <p:cNvGrpSpPr/>
          <p:nvPr/>
        </p:nvGrpSpPr>
        <p:grpSpPr>
          <a:xfrm rot="0">
            <a:off x="11068931" y="6011382"/>
            <a:ext cx="6190369" cy="3246918"/>
            <a:chOff x="0" y="0"/>
            <a:chExt cx="6345428" cy="3328248"/>
          </a:xfrm>
        </p:grpSpPr>
        <p:sp>
          <p:nvSpPr>
            <p:cNvPr name="Freeform 13" id="13"/>
            <p:cNvSpPr/>
            <p:nvPr/>
          </p:nvSpPr>
          <p:spPr>
            <a:xfrm flipH="false" flipV="false" rot="0">
              <a:off x="0" y="2984"/>
              <a:ext cx="6345428" cy="3323678"/>
            </a:xfrm>
            <a:custGeom>
              <a:avLst/>
              <a:gdLst/>
              <a:ahLst/>
              <a:cxnLst/>
              <a:rect r="r" b="b" t="t" l="l"/>
              <a:pathLst>
                <a:path h="3323678" w="6345428">
                  <a:moveTo>
                    <a:pt x="6345428" y="3069302"/>
                  </a:moveTo>
                  <a:cubicBezTo>
                    <a:pt x="6277356" y="3096119"/>
                    <a:pt x="6190234" y="3084467"/>
                    <a:pt x="6100953" y="3078549"/>
                  </a:cubicBezTo>
                  <a:cubicBezTo>
                    <a:pt x="5829554" y="3053212"/>
                    <a:pt x="5607177" y="3086317"/>
                    <a:pt x="5317363" y="3028614"/>
                  </a:cubicBezTo>
                  <a:cubicBezTo>
                    <a:pt x="4917948" y="3080028"/>
                    <a:pt x="4558792" y="3072261"/>
                    <a:pt x="4160012" y="3088721"/>
                  </a:cubicBezTo>
                  <a:cubicBezTo>
                    <a:pt x="3960495" y="3105366"/>
                    <a:pt x="3901694" y="2980344"/>
                    <a:pt x="3504311" y="3099262"/>
                  </a:cubicBezTo>
                  <a:cubicBezTo>
                    <a:pt x="3256153" y="2967028"/>
                    <a:pt x="3033268" y="3091865"/>
                    <a:pt x="2775458" y="3063199"/>
                  </a:cubicBezTo>
                  <a:cubicBezTo>
                    <a:pt x="2623185" y="3088351"/>
                    <a:pt x="2484374" y="3078919"/>
                    <a:pt x="2322703" y="3084837"/>
                  </a:cubicBezTo>
                  <a:cubicBezTo>
                    <a:pt x="2247900" y="3102222"/>
                    <a:pt x="2115693" y="3156225"/>
                    <a:pt x="2025650" y="3130518"/>
                  </a:cubicBezTo>
                  <a:cubicBezTo>
                    <a:pt x="1661414" y="3155486"/>
                    <a:pt x="1276604" y="3156040"/>
                    <a:pt x="943737" y="3228908"/>
                  </a:cubicBezTo>
                  <a:cubicBezTo>
                    <a:pt x="638302" y="3145498"/>
                    <a:pt x="415798" y="3334027"/>
                    <a:pt x="64897" y="3323229"/>
                  </a:cubicBezTo>
                  <a:cubicBezTo>
                    <a:pt x="-33909" y="3305845"/>
                    <a:pt x="16129" y="3534052"/>
                    <a:pt x="0" y="376891"/>
                  </a:cubicBezTo>
                  <a:cubicBezTo>
                    <a:pt x="13970" y="-90487"/>
                    <a:pt x="-54483" y="43622"/>
                    <a:pt x="357124" y="62301"/>
                  </a:cubicBezTo>
                  <a:cubicBezTo>
                    <a:pt x="453390" y="89488"/>
                    <a:pt x="537464" y="26977"/>
                    <a:pt x="623951" y="96146"/>
                  </a:cubicBezTo>
                  <a:cubicBezTo>
                    <a:pt x="684403" y="134614"/>
                    <a:pt x="772922" y="-35623"/>
                    <a:pt x="954532" y="26792"/>
                  </a:cubicBezTo>
                  <a:cubicBezTo>
                    <a:pt x="1044067" y="31785"/>
                    <a:pt x="1084834" y="-29019"/>
                    <a:pt x="1371346" y="30676"/>
                  </a:cubicBezTo>
                  <a:cubicBezTo>
                    <a:pt x="1450975" y="31970"/>
                    <a:pt x="1517396" y="-19621"/>
                    <a:pt x="1587500" y="8298"/>
                  </a:cubicBezTo>
                  <a:cubicBezTo>
                    <a:pt x="1619250" y="-210"/>
                    <a:pt x="1665732" y="81165"/>
                    <a:pt x="1720088" y="28456"/>
                  </a:cubicBezTo>
                  <a:cubicBezTo>
                    <a:pt x="1887855" y="63596"/>
                    <a:pt x="2011680" y="17545"/>
                    <a:pt x="2221103" y="95776"/>
                  </a:cubicBezTo>
                  <a:cubicBezTo>
                    <a:pt x="2339213" y="176966"/>
                    <a:pt x="2440178" y="16990"/>
                    <a:pt x="2740660" y="138128"/>
                  </a:cubicBezTo>
                  <a:cubicBezTo>
                    <a:pt x="2845308" y="159212"/>
                    <a:pt x="2990596" y="215250"/>
                    <a:pt x="3106674" y="142012"/>
                  </a:cubicBezTo>
                  <a:cubicBezTo>
                    <a:pt x="3156712" y="241142"/>
                    <a:pt x="3210814" y="196570"/>
                    <a:pt x="3359150" y="266479"/>
                  </a:cubicBezTo>
                  <a:cubicBezTo>
                    <a:pt x="3440430" y="317524"/>
                    <a:pt x="3506978" y="208407"/>
                    <a:pt x="3597656" y="224312"/>
                  </a:cubicBezTo>
                  <a:cubicBezTo>
                    <a:pt x="3657854" y="199714"/>
                    <a:pt x="3719449" y="282569"/>
                    <a:pt x="3894582" y="224127"/>
                  </a:cubicBezTo>
                  <a:cubicBezTo>
                    <a:pt x="3997833" y="230600"/>
                    <a:pt x="4084828" y="292556"/>
                    <a:pt x="4180713" y="363759"/>
                  </a:cubicBezTo>
                  <a:cubicBezTo>
                    <a:pt x="4236593" y="358581"/>
                    <a:pt x="4305808" y="292001"/>
                    <a:pt x="4372102" y="328620"/>
                  </a:cubicBezTo>
                  <a:cubicBezTo>
                    <a:pt x="4445127" y="333244"/>
                    <a:pt x="4531360" y="297920"/>
                    <a:pt x="4581271" y="394645"/>
                  </a:cubicBezTo>
                  <a:cubicBezTo>
                    <a:pt x="4612259" y="413324"/>
                    <a:pt x="4643120" y="359321"/>
                    <a:pt x="4684649" y="384103"/>
                  </a:cubicBezTo>
                  <a:cubicBezTo>
                    <a:pt x="4761357" y="396310"/>
                    <a:pt x="4845685" y="403707"/>
                    <a:pt x="4937252" y="393350"/>
                  </a:cubicBezTo>
                  <a:cubicBezTo>
                    <a:pt x="4975352" y="381144"/>
                    <a:pt x="4997450" y="328805"/>
                    <a:pt x="5069713" y="367643"/>
                  </a:cubicBezTo>
                  <a:cubicBezTo>
                    <a:pt x="5228717" y="357102"/>
                    <a:pt x="5285105" y="539456"/>
                    <a:pt x="5542153" y="436627"/>
                  </a:cubicBezTo>
                  <a:cubicBezTo>
                    <a:pt x="5570220" y="399084"/>
                    <a:pt x="5610733" y="425346"/>
                    <a:pt x="5661406" y="449573"/>
                  </a:cubicBezTo>
                  <a:cubicBezTo>
                    <a:pt x="5786120" y="492850"/>
                    <a:pt x="5886323" y="502282"/>
                    <a:pt x="6029071" y="523551"/>
                  </a:cubicBezTo>
                  <a:cubicBezTo>
                    <a:pt x="6078728" y="488966"/>
                    <a:pt x="6127115" y="424976"/>
                    <a:pt x="6241161" y="532983"/>
                  </a:cubicBezTo>
                  <a:cubicBezTo>
                    <a:pt x="6357493" y="590316"/>
                    <a:pt x="6353175" y="311235"/>
                    <a:pt x="6333998" y="2358563"/>
                  </a:cubicBezTo>
                  <a:cubicBezTo>
                    <a:pt x="6356477" y="2584379"/>
                    <a:pt x="6323838" y="2827950"/>
                    <a:pt x="6345428" y="3069302"/>
                  </a:cubicBezTo>
                  <a:close/>
                </a:path>
              </a:pathLst>
            </a:custGeom>
            <a:blipFill>
              <a:blip r:embed="rId9"/>
              <a:stretch>
                <a:fillRect l="-155" t="-93" r="-155" b="-48"/>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sp>
        <p:nvSpPr>
          <p:cNvPr name="Freeform 2" id="2"/>
          <p:cNvSpPr/>
          <p:nvPr/>
        </p:nvSpPr>
        <p:spPr>
          <a:xfrm flipH="false" flipV="false" rot="0">
            <a:off x="-3632199" y="7173434"/>
            <a:ext cx="6342082" cy="3778690"/>
          </a:xfrm>
          <a:custGeom>
            <a:avLst/>
            <a:gdLst/>
            <a:ahLst/>
            <a:cxnLst/>
            <a:rect r="r" b="b" t="t" l="l"/>
            <a:pathLst>
              <a:path h="3778690" w="6342082">
                <a:moveTo>
                  <a:pt x="0" y="0"/>
                </a:moveTo>
                <a:lnTo>
                  <a:pt x="6342083" y="0"/>
                </a:lnTo>
                <a:lnTo>
                  <a:pt x="6342083" y="3778690"/>
                </a:lnTo>
                <a:lnTo>
                  <a:pt x="0" y="3778690"/>
                </a:lnTo>
                <a:lnTo>
                  <a:pt x="0" y="0"/>
                </a:lnTo>
                <a:close/>
              </a:path>
            </a:pathLst>
          </a:custGeom>
          <a:blipFill>
            <a:blip r:embed="rId2"/>
            <a:stretch>
              <a:fillRect l="0" t="0" r="0" b="0"/>
            </a:stretch>
          </a:blipFill>
        </p:spPr>
      </p:sp>
      <p:sp>
        <p:nvSpPr>
          <p:cNvPr name="Freeform 3" id="3"/>
          <p:cNvSpPr/>
          <p:nvPr/>
        </p:nvSpPr>
        <p:spPr>
          <a:xfrm flipH="false" flipV="false" rot="0">
            <a:off x="14458610" y="-664370"/>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4" id="4"/>
          <p:cNvSpPr/>
          <p:nvPr/>
        </p:nvSpPr>
        <p:spPr>
          <a:xfrm flipH="false" flipV="false" rot="0">
            <a:off x="-1251940" y="-1069854"/>
            <a:ext cx="4561281" cy="3423420"/>
          </a:xfrm>
          <a:custGeom>
            <a:avLst/>
            <a:gdLst/>
            <a:ahLst/>
            <a:cxnLst/>
            <a:rect r="r" b="b" t="t" l="l"/>
            <a:pathLst>
              <a:path h="3423420" w="4561281">
                <a:moveTo>
                  <a:pt x="0" y="0"/>
                </a:moveTo>
                <a:lnTo>
                  <a:pt x="4561280" y="0"/>
                </a:lnTo>
                <a:lnTo>
                  <a:pt x="4561280" y="3423420"/>
                </a:lnTo>
                <a:lnTo>
                  <a:pt x="0" y="3423420"/>
                </a:lnTo>
                <a:lnTo>
                  <a:pt x="0" y="0"/>
                </a:lnTo>
                <a:close/>
              </a:path>
            </a:pathLst>
          </a:custGeom>
          <a:blipFill>
            <a:blip r:embed="rId5">
              <a:extLst>
                <a:ext uri="{96DAC541-7B7A-43D3-8B79-37D633B846F1}">
                  <asvg:svgBlip xmlns:asvg="http://schemas.microsoft.com/office/drawing/2016/SVG/main" r:embed="rId6"/>
                </a:ext>
              </a:extLst>
            </a:blip>
            <a:stretch>
              <a:fillRect l="-36727" t="-1150" r="-6100" b="0"/>
            </a:stretch>
          </a:blipFill>
        </p:spPr>
      </p:sp>
      <p:sp>
        <p:nvSpPr>
          <p:cNvPr name="Freeform 5" id="5"/>
          <p:cNvSpPr/>
          <p:nvPr/>
        </p:nvSpPr>
        <p:spPr>
          <a:xfrm flipH="false" flipV="false" rot="5400000">
            <a:off x="16123555" y="276195"/>
            <a:ext cx="1095319" cy="1176171"/>
          </a:xfrm>
          <a:custGeom>
            <a:avLst/>
            <a:gdLst/>
            <a:ahLst/>
            <a:cxnLst/>
            <a:rect r="r" b="b" t="t" l="l"/>
            <a:pathLst>
              <a:path h="1176171" w="1095319">
                <a:moveTo>
                  <a:pt x="0" y="0"/>
                </a:moveTo>
                <a:lnTo>
                  <a:pt x="1095319" y="0"/>
                </a:lnTo>
                <a:lnTo>
                  <a:pt x="1095319" y="1176171"/>
                </a:lnTo>
                <a:lnTo>
                  <a:pt x="0" y="117617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6" id="6"/>
          <p:cNvSpPr/>
          <p:nvPr/>
        </p:nvSpPr>
        <p:spPr>
          <a:xfrm flipH="false" flipV="false" rot="0">
            <a:off x="846664" y="3283842"/>
            <a:ext cx="7758782" cy="5323387"/>
          </a:xfrm>
          <a:custGeom>
            <a:avLst/>
            <a:gdLst/>
            <a:ahLst/>
            <a:cxnLst/>
            <a:rect r="r" b="b" t="t" l="l"/>
            <a:pathLst>
              <a:path h="5323387" w="7758782">
                <a:moveTo>
                  <a:pt x="0" y="0"/>
                </a:moveTo>
                <a:lnTo>
                  <a:pt x="7758782" y="0"/>
                </a:lnTo>
                <a:lnTo>
                  <a:pt x="7758782" y="5323387"/>
                </a:lnTo>
                <a:lnTo>
                  <a:pt x="0" y="5323387"/>
                </a:lnTo>
                <a:lnTo>
                  <a:pt x="0" y="0"/>
                </a:lnTo>
                <a:close/>
              </a:path>
            </a:pathLst>
          </a:custGeom>
          <a:blipFill>
            <a:blip r:embed="rId7"/>
            <a:stretch>
              <a:fillRect l="0" t="0" r="0" b="0"/>
            </a:stretch>
          </a:blipFill>
        </p:spPr>
      </p:sp>
      <p:grpSp>
        <p:nvGrpSpPr>
          <p:cNvPr name="Group 7" id="7"/>
          <p:cNvGrpSpPr/>
          <p:nvPr/>
        </p:nvGrpSpPr>
        <p:grpSpPr>
          <a:xfrm rot="0">
            <a:off x="1295856" y="1808830"/>
            <a:ext cx="7309589" cy="1089472"/>
            <a:chOff x="0" y="0"/>
            <a:chExt cx="1925159" cy="286939"/>
          </a:xfrm>
        </p:grpSpPr>
        <p:sp>
          <p:nvSpPr>
            <p:cNvPr name="Freeform 8" id="8"/>
            <p:cNvSpPr/>
            <p:nvPr/>
          </p:nvSpPr>
          <p:spPr>
            <a:xfrm flipH="false" flipV="false" rot="0">
              <a:off x="0" y="0"/>
              <a:ext cx="1925159" cy="286939"/>
            </a:xfrm>
            <a:custGeom>
              <a:avLst/>
              <a:gdLst/>
              <a:ahLst/>
              <a:cxnLst/>
              <a:rect r="r" b="b" t="t" l="l"/>
              <a:pathLst>
                <a:path h="286939" w="1925159">
                  <a:moveTo>
                    <a:pt x="53619" y="0"/>
                  </a:moveTo>
                  <a:lnTo>
                    <a:pt x="1871540" y="0"/>
                  </a:lnTo>
                  <a:cubicBezTo>
                    <a:pt x="1885761" y="0"/>
                    <a:pt x="1899399" y="5649"/>
                    <a:pt x="1909455" y="15705"/>
                  </a:cubicBezTo>
                  <a:cubicBezTo>
                    <a:pt x="1919510" y="25760"/>
                    <a:pt x="1925159" y="39399"/>
                    <a:pt x="1925159" y="53619"/>
                  </a:cubicBezTo>
                  <a:lnTo>
                    <a:pt x="1925159" y="233320"/>
                  </a:lnTo>
                  <a:cubicBezTo>
                    <a:pt x="1925159" y="262933"/>
                    <a:pt x="1901153" y="286939"/>
                    <a:pt x="1871540" y="286939"/>
                  </a:cubicBezTo>
                  <a:lnTo>
                    <a:pt x="53619" y="286939"/>
                  </a:lnTo>
                  <a:cubicBezTo>
                    <a:pt x="39399" y="286939"/>
                    <a:pt x="25760" y="281290"/>
                    <a:pt x="15705" y="271234"/>
                  </a:cubicBezTo>
                  <a:cubicBezTo>
                    <a:pt x="5649" y="261179"/>
                    <a:pt x="0" y="247540"/>
                    <a:pt x="0" y="233320"/>
                  </a:cubicBezTo>
                  <a:lnTo>
                    <a:pt x="0" y="53619"/>
                  </a:lnTo>
                  <a:cubicBezTo>
                    <a:pt x="0" y="39399"/>
                    <a:pt x="5649" y="25760"/>
                    <a:pt x="15705" y="15705"/>
                  </a:cubicBezTo>
                  <a:cubicBezTo>
                    <a:pt x="25760" y="5649"/>
                    <a:pt x="39399" y="0"/>
                    <a:pt x="53619" y="0"/>
                  </a:cubicBezTo>
                  <a:close/>
                </a:path>
              </a:pathLst>
            </a:custGeom>
            <a:solidFill>
              <a:srgbClr val="FFF4EF"/>
            </a:solidFill>
          </p:spPr>
        </p:sp>
        <p:sp>
          <p:nvSpPr>
            <p:cNvPr name="TextBox 9" id="9"/>
            <p:cNvSpPr txBox="true"/>
            <p:nvPr/>
          </p:nvSpPr>
          <p:spPr>
            <a:xfrm>
              <a:off x="0" y="-38100"/>
              <a:ext cx="1925159" cy="325039"/>
            </a:xfrm>
            <a:prstGeom prst="rect">
              <a:avLst/>
            </a:prstGeom>
          </p:spPr>
          <p:txBody>
            <a:bodyPr anchor="ctr" rtlCol="false" tIns="50800" lIns="50800" bIns="50800" rIns="50800"/>
            <a:lstStyle/>
            <a:p>
              <a:pPr algn="ctr">
                <a:lnSpc>
                  <a:spcPts val="3359"/>
                </a:lnSpc>
              </a:pPr>
              <a:r>
                <a:rPr lang="en-US" sz="2399" b="true">
                  <a:solidFill>
                    <a:srgbClr val="000000"/>
                  </a:solidFill>
                  <a:latin typeface="Canva Sans Bold"/>
                  <a:ea typeface="Canva Sans Bold"/>
                  <a:cs typeface="Canva Sans Bold"/>
                  <a:sym typeface="Canva Sans Bold"/>
                </a:rPr>
                <a:t>Nhìn chung một vài số liệu thực tế thống kê:</a:t>
              </a:r>
            </a:p>
          </p:txBody>
        </p:sp>
      </p:grpSp>
      <p:sp>
        <p:nvSpPr>
          <p:cNvPr name="Freeform 10" id="10"/>
          <p:cNvSpPr/>
          <p:nvPr/>
        </p:nvSpPr>
        <p:spPr>
          <a:xfrm flipH="false" flipV="false" rot="0">
            <a:off x="8963986" y="5945535"/>
            <a:ext cx="5136084" cy="3015504"/>
          </a:xfrm>
          <a:custGeom>
            <a:avLst/>
            <a:gdLst/>
            <a:ahLst/>
            <a:cxnLst/>
            <a:rect r="r" b="b" t="t" l="l"/>
            <a:pathLst>
              <a:path h="3015504" w="5136084">
                <a:moveTo>
                  <a:pt x="0" y="0"/>
                </a:moveTo>
                <a:lnTo>
                  <a:pt x="5136084" y="0"/>
                </a:lnTo>
                <a:lnTo>
                  <a:pt x="5136084" y="3015505"/>
                </a:lnTo>
                <a:lnTo>
                  <a:pt x="0" y="3015505"/>
                </a:lnTo>
                <a:lnTo>
                  <a:pt x="0" y="0"/>
                </a:lnTo>
                <a:close/>
              </a:path>
            </a:pathLst>
          </a:custGeom>
          <a:blipFill>
            <a:blip r:embed="rId8"/>
            <a:stretch>
              <a:fillRect l="0" t="0" r="0" b="0"/>
            </a:stretch>
          </a:blipFill>
        </p:spPr>
      </p:sp>
      <p:sp>
        <p:nvSpPr>
          <p:cNvPr name="Freeform 11" id="11"/>
          <p:cNvSpPr/>
          <p:nvPr/>
        </p:nvSpPr>
        <p:spPr>
          <a:xfrm flipH="false" flipV="false" rot="0">
            <a:off x="14458610" y="6044006"/>
            <a:ext cx="3562834" cy="2258857"/>
          </a:xfrm>
          <a:custGeom>
            <a:avLst/>
            <a:gdLst/>
            <a:ahLst/>
            <a:cxnLst/>
            <a:rect r="r" b="b" t="t" l="l"/>
            <a:pathLst>
              <a:path h="2258857" w="3562834">
                <a:moveTo>
                  <a:pt x="0" y="0"/>
                </a:moveTo>
                <a:lnTo>
                  <a:pt x="3562834" y="0"/>
                </a:lnTo>
                <a:lnTo>
                  <a:pt x="3562834" y="2258857"/>
                </a:lnTo>
                <a:lnTo>
                  <a:pt x="0" y="2258857"/>
                </a:lnTo>
                <a:lnTo>
                  <a:pt x="0" y="0"/>
                </a:lnTo>
                <a:close/>
              </a:path>
            </a:pathLst>
          </a:custGeom>
          <a:blipFill>
            <a:blip r:embed="rId9"/>
            <a:stretch>
              <a:fillRect l="0" t="0" r="0" b="0"/>
            </a:stretch>
          </a:blipFill>
        </p:spPr>
      </p:sp>
      <p:sp>
        <p:nvSpPr>
          <p:cNvPr name="Freeform 12" id="12"/>
          <p:cNvSpPr/>
          <p:nvPr/>
        </p:nvSpPr>
        <p:spPr>
          <a:xfrm flipH="false" flipV="false" rot="0">
            <a:off x="9420586" y="1028700"/>
            <a:ext cx="7838714" cy="4367840"/>
          </a:xfrm>
          <a:custGeom>
            <a:avLst/>
            <a:gdLst/>
            <a:ahLst/>
            <a:cxnLst/>
            <a:rect r="r" b="b" t="t" l="l"/>
            <a:pathLst>
              <a:path h="4367840" w="7838714">
                <a:moveTo>
                  <a:pt x="0" y="0"/>
                </a:moveTo>
                <a:lnTo>
                  <a:pt x="7838714" y="0"/>
                </a:lnTo>
                <a:lnTo>
                  <a:pt x="7838714" y="4367840"/>
                </a:lnTo>
                <a:lnTo>
                  <a:pt x="0" y="4367840"/>
                </a:lnTo>
                <a:lnTo>
                  <a:pt x="0" y="0"/>
                </a:lnTo>
                <a:close/>
              </a:path>
            </a:pathLst>
          </a:custGeom>
          <a:blipFill>
            <a:blip r:embed="rId10"/>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sp>
        <p:nvSpPr>
          <p:cNvPr name="Freeform 2" id="2"/>
          <p:cNvSpPr/>
          <p:nvPr/>
        </p:nvSpPr>
        <p:spPr>
          <a:xfrm flipH="false" flipV="false" rot="0">
            <a:off x="-3632199" y="7173434"/>
            <a:ext cx="6342082" cy="3778690"/>
          </a:xfrm>
          <a:custGeom>
            <a:avLst/>
            <a:gdLst/>
            <a:ahLst/>
            <a:cxnLst/>
            <a:rect r="r" b="b" t="t" l="l"/>
            <a:pathLst>
              <a:path h="3778690" w="6342082">
                <a:moveTo>
                  <a:pt x="0" y="0"/>
                </a:moveTo>
                <a:lnTo>
                  <a:pt x="6342083" y="0"/>
                </a:lnTo>
                <a:lnTo>
                  <a:pt x="6342083" y="3778690"/>
                </a:lnTo>
                <a:lnTo>
                  <a:pt x="0" y="3778690"/>
                </a:lnTo>
                <a:lnTo>
                  <a:pt x="0" y="0"/>
                </a:lnTo>
                <a:close/>
              </a:path>
            </a:pathLst>
          </a:custGeom>
          <a:blipFill>
            <a:blip r:embed="rId2"/>
            <a:stretch>
              <a:fillRect l="0" t="0" r="0" b="0"/>
            </a:stretch>
          </a:blipFill>
        </p:spPr>
      </p:sp>
      <p:sp>
        <p:nvSpPr>
          <p:cNvPr name="Freeform 3" id="3"/>
          <p:cNvSpPr/>
          <p:nvPr/>
        </p:nvSpPr>
        <p:spPr>
          <a:xfrm flipH="false" flipV="false" rot="0">
            <a:off x="14458610" y="-664370"/>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4" id="4"/>
          <p:cNvSpPr/>
          <p:nvPr/>
        </p:nvSpPr>
        <p:spPr>
          <a:xfrm flipH="false" flipV="false" rot="0">
            <a:off x="-1251940" y="-1069854"/>
            <a:ext cx="4561281" cy="3423420"/>
          </a:xfrm>
          <a:custGeom>
            <a:avLst/>
            <a:gdLst/>
            <a:ahLst/>
            <a:cxnLst/>
            <a:rect r="r" b="b" t="t" l="l"/>
            <a:pathLst>
              <a:path h="3423420" w="4561281">
                <a:moveTo>
                  <a:pt x="0" y="0"/>
                </a:moveTo>
                <a:lnTo>
                  <a:pt x="4561280" y="0"/>
                </a:lnTo>
                <a:lnTo>
                  <a:pt x="4561280" y="3423420"/>
                </a:lnTo>
                <a:lnTo>
                  <a:pt x="0" y="3423420"/>
                </a:lnTo>
                <a:lnTo>
                  <a:pt x="0" y="0"/>
                </a:lnTo>
                <a:close/>
              </a:path>
            </a:pathLst>
          </a:custGeom>
          <a:blipFill>
            <a:blip r:embed="rId5">
              <a:extLst>
                <a:ext uri="{96DAC541-7B7A-43D3-8B79-37D633B846F1}">
                  <asvg:svgBlip xmlns:asvg="http://schemas.microsoft.com/office/drawing/2016/SVG/main" r:embed="rId6"/>
                </a:ext>
              </a:extLst>
            </a:blip>
            <a:stretch>
              <a:fillRect l="-36727" t="-1150" r="-6100" b="0"/>
            </a:stretch>
          </a:blipFill>
        </p:spPr>
      </p:sp>
      <p:sp>
        <p:nvSpPr>
          <p:cNvPr name="Freeform 5" id="5"/>
          <p:cNvSpPr/>
          <p:nvPr/>
        </p:nvSpPr>
        <p:spPr>
          <a:xfrm flipH="false" flipV="false" rot="5400000">
            <a:off x="16123555" y="276195"/>
            <a:ext cx="1095319" cy="1176171"/>
          </a:xfrm>
          <a:custGeom>
            <a:avLst/>
            <a:gdLst/>
            <a:ahLst/>
            <a:cxnLst/>
            <a:rect r="r" b="b" t="t" l="l"/>
            <a:pathLst>
              <a:path h="1176171" w="1095319">
                <a:moveTo>
                  <a:pt x="0" y="0"/>
                </a:moveTo>
                <a:lnTo>
                  <a:pt x="1095319" y="0"/>
                </a:lnTo>
                <a:lnTo>
                  <a:pt x="1095319" y="1176171"/>
                </a:lnTo>
                <a:lnTo>
                  <a:pt x="0" y="117617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6" id="6"/>
          <p:cNvSpPr/>
          <p:nvPr/>
        </p:nvSpPr>
        <p:spPr>
          <a:xfrm flipH="false" flipV="false" rot="0">
            <a:off x="778209" y="864281"/>
            <a:ext cx="10370456" cy="5459942"/>
          </a:xfrm>
          <a:custGeom>
            <a:avLst/>
            <a:gdLst/>
            <a:ahLst/>
            <a:cxnLst/>
            <a:rect r="r" b="b" t="t" l="l"/>
            <a:pathLst>
              <a:path h="5459942" w="10370456">
                <a:moveTo>
                  <a:pt x="0" y="0"/>
                </a:moveTo>
                <a:lnTo>
                  <a:pt x="10370456" y="0"/>
                </a:lnTo>
                <a:lnTo>
                  <a:pt x="10370456" y="5459942"/>
                </a:lnTo>
                <a:lnTo>
                  <a:pt x="0" y="5459942"/>
                </a:lnTo>
                <a:lnTo>
                  <a:pt x="0" y="0"/>
                </a:lnTo>
                <a:close/>
              </a:path>
            </a:pathLst>
          </a:custGeom>
          <a:blipFill>
            <a:blip r:embed="rId7"/>
            <a:stretch>
              <a:fillRect l="0" t="0" r="0" b="0"/>
            </a:stretch>
          </a:blipFill>
        </p:spPr>
      </p:sp>
      <p:sp>
        <p:nvSpPr>
          <p:cNvPr name="Freeform 7" id="7"/>
          <p:cNvSpPr/>
          <p:nvPr/>
        </p:nvSpPr>
        <p:spPr>
          <a:xfrm flipH="false" flipV="false" rot="0">
            <a:off x="11881415" y="1028700"/>
            <a:ext cx="5154389" cy="3588499"/>
          </a:xfrm>
          <a:custGeom>
            <a:avLst/>
            <a:gdLst/>
            <a:ahLst/>
            <a:cxnLst/>
            <a:rect r="r" b="b" t="t" l="l"/>
            <a:pathLst>
              <a:path h="3588499" w="5154389">
                <a:moveTo>
                  <a:pt x="0" y="0"/>
                </a:moveTo>
                <a:lnTo>
                  <a:pt x="5154390" y="0"/>
                </a:lnTo>
                <a:lnTo>
                  <a:pt x="5154390" y="3588499"/>
                </a:lnTo>
                <a:lnTo>
                  <a:pt x="0" y="3588499"/>
                </a:lnTo>
                <a:lnTo>
                  <a:pt x="0" y="0"/>
                </a:lnTo>
                <a:close/>
              </a:path>
            </a:pathLst>
          </a:custGeom>
          <a:blipFill>
            <a:blip r:embed="rId8"/>
            <a:stretch>
              <a:fillRect l="0" t="0" r="0" b="0"/>
            </a:stretch>
          </a:blipFill>
        </p:spPr>
      </p:sp>
      <p:sp>
        <p:nvSpPr>
          <p:cNvPr name="Freeform 8" id="8"/>
          <p:cNvSpPr/>
          <p:nvPr/>
        </p:nvSpPr>
        <p:spPr>
          <a:xfrm flipH="false" flipV="false" rot="0">
            <a:off x="5963437" y="6504710"/>
            <a:ext cx="4881319" cy="2968370"/>
          </a:xfrm>
          <a:custGeom>
            <a:avLst/>
            <a:gdLst/>
            <a:ahLst/>
            <a:cxnLst/>
            <a:rect r="r" b="b" t="t" l="l"/>
            <a:pathLst>
              <a:path h="2968370" w="4881319">
                <a:moveTo>
                  <a:pt x="0" y="0"/>
                </a:moveTo>
                <a:lnTo>
                  <a:pt x="4881319" y="0"/>
                </a:lnTo>
                <a:lnTo>
                  <a:pt x="4881319" y="2968369"/>
                </a:lnTo>
                <a:lnTo>
                  <a:pt x="0" y="2968369"/>
                </a:lnTo>
                <a:lnTo>
                  <a:pt x="0" y="0"/>
                </a:lnTo>
                <a:close/>
              </a:path>
            </a:pathLst>
          </a:custGeom>
          <a:blipFill>
            <a:blip r:embed="rId9"/>
            <a:stretch>
              <a:fillRect l="0" t="0" r="0" b="0"/>
            </a:stretch>
          </a:blipFill>
        </p:spPr>
      </p:sp>
      <p:sp>
        <p:nvSpPr>
          <p:cNvPr name="Freeform 9" id="9"/>
          <p:cNvSpPr/>
          <p:nvPr/>
        </p:nvSpPr>
        <p:spPr>
          <a:xfrm flipH="false" flipV="false" rot="0">
            <a:off x="12122138" y="6101798"/>
            <a:ext cx="5137162" cy="3429055"/>
          </a:xfrm>
          <a:custGeom>
            <a:avLst/>
            <a:gdLst/>
            <a:ahLst/>
            <a:cxnLst/>
            <a:rect r="r" b="b" t="t" l="l"/>
            <a:pathLst>
              <a:path h="3429055" w="5137162">
                <a:moveTo>
                  <a:pt x="0" y="0"/>
                </a:moveTo>
                <a:lnTo>
                  <a:pt x="5137162" y="0"/>
                </a:lnTo>
                <a:lnTo>
                  <a:pt x="5137162" y="3429056"/>
                </a:lnTo>
                <a:lnTo>
                  <a:pt x="0" y="3429056"/>
                </a:lnTo>
                <a:lnTo>
                  <a:pt x="0" y="0"/>
                </a:lnTo>
                <a:close/>
              </a:path>
            </a:pathLst>
          </a:custGeom>
          <a:blipFill>
            <a:blip r:embed="rId10"/>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sp>
        <p:nvSpPr>
          <p:cNvPr name="Freeform 2" id="2"/>
          <p:cNvSpPr/>
          <p:nvPr/>
        </p:nvSpPr>
        <p:spPr>
          <a:xfrm flipH="false" flipV="false" rot="0">
            <a:off x="-3632199" y="7173434"/>
            <a:ext cx="6342082" cy="3778690"/>
          </a:xfrm>
          <a:custGeom>
            <a:avLst/>
            <a:gdLst/>
            <a:ahLst/>
            <a:cxnLst/>
            <a:rect r="r" b="b" t="t" l="l"/>
            <a:pathLst>
              <a:path h="3778690" w="6342082">
                <a:moveTo>
                  <a:pt x="0" y="0"/>
                </a:moveTo>
                <a:lnTo>
                  <a:pt x="6342083" y="0"/>
                </a:lnTo>
                <a:lnTo>
                  <a:pt x="6342083" y="3778690"/>
                </a:lnTo>
                <a:lnTo>
                  <a:pt x="0" y="3778690"/>
                </a:lnTo>
                <a:lnTo>
                  <a:pt x="0" y="0"/>
                </a:lnTo>
                <a:close/>
              </a:path>
            </a:pathLst>
          </a:custGeom>
          <a:blipFill>
            <a:blip r:embed="rId2"/>
            <a:stretch>
              <a:fillRect l="0" t="0" r="0" b="0"/>
            </a:stretch>
          </a:blipFill>
        </p:spPr>
      </p:sp>
      <p:sp>
        <p:nvSpPr>
          <p:cNvPr name="Freeform 3" id="3"/>
          <p:cNvSpPr/>
          <p:nvPr/>
        </p:nvSpPr>
        <p:spPr>
          <a:xfrm flipH="false" flipV="false" rot="0">
            <a:off x="14458610" y="-664370"/>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4" id="4"/>
          <p:cNvSpPr/>
          <p:nvPr/>
        </p:nvSpPr>
        <p:spPr>
          <a:xfrm flipH="false" flipV="false" rot="0">
            <a:off x="-1251940" y="-1069854"/>
            <a:ext cx="4561281" cy="3423420"/>
          </a:xfrm>
          <a:custGeom>
            <a:avLst/>
            <a:gdLst/>
            <a:ahLst/>
            <a:cxnLst/>
            <a:rect r="r" b="b" t="t" l="l"/>
            <a:pathLst>
              <a:path h="3423420" w="4561281">
                <a:moveTo>
                  <a:pt x="0" y="0"/>
                </a:moveTo>
                <a:lnTo>
                  <a:pt x="4561280" y="0"/>
                </a:lnTo>
                <a:lnTo>
                  <a:pt x="4561280" y="3423420"/>
                </a:lnTo>
                <a:lnTo>
                  <a:pt x="0" y="3423420"/>
                </a:lnTo>
                <a:lnTo>
                  <a:pt x="0" y="0"/>
                </a:lnTo>
                <a:close/>
              </a:path>
            </a:pathLst>
          </a:custGeom>
          <a:blipFill>
            <a:blip r:embed="rId5">
              <a:extLst>
                <a:ext uri="{96DAC541-7B7A-43D3-8B79-37D633B846F1}">
                  <asvg:svgBlip xmlns:asvg="http://schemas.microsoft.com/office/drawing/2016/SVG/main" r:embed="rId6"/>
                </a:ext>
              </a:extLst>
            </a:blip>
            <a:stretch>
              <a:fillRect l="-36727" t="-1150" r="-6100" b="0"/>
            </a:stretch>
          </a:blipFill>
        </p:spPr>
      </p:sp>
      <p:sp>
        <p:nvSpPr>
          <p:cNvPr name="Freeform 5" id="5"/>
          <p:cNvSpPr/>
          <p:nvPr/>
        </p:nvSpPr>
        <p:spPr>
          <a:xfrm flipH="false" flipV="false" rot="5400000">
            <a:off x="16123555" y="276195"/>
            <a:ext cx="1095319" cy="1176171"/>
          </a:xfrm>
          <a:custGeom>
            <a:avLst/>
            <a:gdLst/>
            <a:ahLst/>
            <a:cxnLst/>
            <a:rect r="r" b="b" t="t" l="l"/>
            <a:pathLst>
              <a:path h="1176171" w="1095319">
                <a:moveTo>
                  <a:pt x="0" y="0"/>
                </a:moveTo>
                <a:lnTo>
                  <a:pt x="1095319" y="0"/>
                </a:lnTo>
                <a:lnTo>
                  <a:pt x="1095319" y="1176171"/>
                </a:lnTo>
                <a:lnTo>
                  <a:pt x="0" y="117617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6" id="6"/>
          <p:cNvSpPr/>
          <p:nvPr/>
        </p:nvSpPr>
        <p:spPr>
          <a:xfrm flipH="false" flipV="false" rot="0">
            <a:off x="797014" y="1028700"/>
            <a:ext cx="9704627" cy="4823024"/>
          </a:xfrm>
          <a:custGeom>
            <a:avLst/>
            <a:gdLst/>
            <a:ahLst/>
            <a:cxnLst/>
            <a:rect r="r" b="b" t="t" l="l"/>
            <a:pathLst>
              <a:path h="4823024" w="9704627">
                <a:moveTo>
                  <a:pt x="0" y="0"/>
                </a:moveTo>
                <a:lnTo>
                  <a:pt x="9704627" y="0"/>
                </a:lnTo>
                <a:lnTo>
                  <a:pt x="9704627" y="4823024"/>
                </a:lnTo>
                <a:lnTo>
                  <a:pt x="0" y="4823024"/>
                </a:lnTo>
                <a:lnTo>
                  <a:pt x="0" y="0"/>
                </a:lnTo>
                <a:close/>
              </a:path>
            </a:pathLst>
          </a:custGeom>
          <a:blipFill>
            <a:blip r:embed="rId7"/>
            <a:stretch>
              <a:fillRect l="0" t="0" r="0" b="0"/>
            </a:stretch>
          </a:blipFill>
        </p:spPr>
      </p:sp>
      <p:sp>
        <p:nvSpPr>
          <p:cNvPr name="Freeform 7" id="7"/>
          <p:cNvSpPr/>
          <p:nvPr/>
        </p:nvSpPr>
        <p:spPr>
          <a:xfrm flipH="false" flipV="false" rot="0">
            <a:off x="797014" y="6481753"/>
            <a:ext cx="11582195" cy="2581027"/>
          </a:xfrm>
          <a:custGeom>
            <a:avLst/>
            <a:gdLst/>
            <a:ahLst/>
            <a:cxnLst/>
            <a:rect r="r" b="b" t="t" l="l"/>
            <a:pathLst>
              <a:path h="2581027" w="11582195">
                <a:moveTo>
                  <a:pt x="0" y="0"/>
                </a:moveTo>
                <a:lnTo>
                  <a:pt x="11582196" y="0"/>
                </a:lnTo>
                <a:lnTo>
                  <a:pt x="11582196" y="2581026"/>
                </a:lnTo>
                <a:lnTo>
                  <a:pt x="0" y="2581026"/>
                </a:lnTo>
                <a:lnTo>
                  <a:pt x="0" y="0"/>
                </a:lnTo>
                <a:close/>
              </a:path>
            </a:pathLst>
          </a:custGeom>
          <a:blipFill>
            <a:blip r:embed="rId8"/>
            <a:stretch>
              <a:fillRect l="0" t="0" r="0" b="0"/>
            </a:stretch>
          </a:blipFill>
        </p:spPr>
      </p:sp>
      <p:sp>
        <p:nvSpPr>
          <p:cNvPr name="Freeform 8" id="8"/>
          <p:cNvSpPr/>
          <p:nvPr/>
        </p:nvSpPr>
        <p:spPr>
          <a:xfrm flipH="false" flipV="false" rot="0">
            <a:off x="11466581" y="1028700"/>
            <a:ext cx="4415597" cy="3162672"/>
          </a:xfrm>
          <a:custGeom>
            <a:avLst/>
            <a:gdLst/>
            <a:ahLst/>
            <a:cxnLst/>
            <a:rect r="r" b="b" t="t" l="l"/>
            <a:pathLst>
              <a:path h="3162672" w="4415597">
                <a:moveTo>
                  <a:pt x="0" y="0"/>
                </a:moveTo>
                <a:lnTo>
                  <a:pt x="4415597" y="0"/>
                </a:lnTo>
                <a:lnTo>
                  <a:pt x="4415597" y="3162672"/>
                </a:lnTo>
                <a:lnTo>
                  <a:pt x="0" y="3162672"/>
                </a:lnTo>
                <a:lnTo>
                  <a:pt x="0" y="0"/>
                </a:lnTo>
                <a:close/>
              </a:path>
            </a:pathLst>
          </a:custGeom>
          <a:blipFill>
            <a:blip r:embed="rId9"/>
            <a:stretch>
              <a:fillRect l="0" t="0" r="0" b="0"/>
            </a:stretch>
          </a:blipFill>
        </p:spPr>
      </p:sp>
      <p:sp>
        <p:nvSpPr>
          <p:cNvPr name="Freeform 9" id="9"/>
          <p:cNvSpPr/>
          <p:nvPr/>
        </p:nvSpPr>
        <p:spPr>
          <a:xfrm flipH="false" flipV="false" rot="0">
            <a:off x="13125783" y="4962652"/>
            <a:ext cx="4720615" cy="3371405"/>
          </a:xfrm>
          <a:custGeom>
            <a:avLst/>
            <a:gdLst/>
            <a:ahLst/>
            <a:cxnLst/>
            <a:rect r="r" b="b" t="t" l="l"/>
            <a:pathLst>
              <a:path h="3371405" w="4720615">
                <a:moveTo>
                  <a:pt x="0" y="0"/>
                </a:moveTo>
                <a:lnTo>
                  <a:pt x="4720615" y="0"/>
                </a:lnTo>
                <a:lnTo>
                  <a:pt x="4720615" y="3371405"/>
                </a:lnTo>
                <a:lnTo>
                  <a:pt x="0" y="3371405"/>
                </a:lnTo>
                <a:lnTo>
                  <a:pt x="0" y="0"/>
                </a:lnTo>
                <a:close/>
              </a:path>
            </a:pathLst>
          </a:custGeom>
          <a:blipFill>
            <a:blip r:embed="rId10"/>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93659"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389238" y="7618747"/>
            <a:ext cx="3237255" cy="4388153"/>
          </a:xfrm>
          <a:custGeom>
            <a:avLst/>
            <a:gdLst/>
            <a:ahLst/>
            <a:cxnLst/>
            <a:rect r="r" b="b" t="t" l="l"/>
            <a:pathLst>
              <a:path h="4388153" w="3237255">
                <a:moveTo>
                  <a:pt x="3237255" y="0"/>
                </a:moveTo>
                <a:lnTo>
                  <a:pt x="0" y="0"/>
                </a:lnTo>
                <a:lnTo>
                  <a:pt x="0" y="4388153"/>
                </a:lnTo>
                <a:lnTo>
                  <a:pt x="3237255" y="4388153"/>
                </a:lnTo>
                <a:lnTo>
                  <a:pt x="323725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41756" y="379972"/>
            <a:ext cx="1753311" cy="1976909"/>
            <a:chOff x="0" y="0"/>
            <a:chExt cx="2337748" cy="2635879"/>
          </a:xfrm>
        </p:grpSpPr>
        <p:sp>
          <p:nvSpPr>
            <p:cNvPr name="Freeform 7" id="7"/>
            <p:cNvSpPr/>
            <p:nvPr/>
          </p:nvSpPr>
          <p:spPr>
            <a:xfrm flipH="false" flipV="false" rot="0">
              <a:off x="1181520" y="954644"/>
              <a:ext cx="1156228" cy="1241577"/>
            </a:xfrm>
            <a:custGeom>
              <a:avLst/>
              <a:gdLst/>
              <a:ahLst/>
              <a:cxnLst/>
              <a:rect r="r" b="b" t="t" l="l"/>
              <a:pathLst>
                <a:path h="1241577" w="1156228">
                  <a:moveTo>
                    <a:pt x="0" y="0"/>
                  </a:moveTo>
                  <a:lnTo>
                    <a:pt x="1156228" y="0"/>
                  </a:lnTo>
                  <a:lnTo>
                    <a:pt x="1156228" y="1241577"/>
                  </a:lnTo>
                  <a:lnTo>
                    <a:pt x="0" y="1241577"/>
                  </a:lnTo>
                  <a:lnTo>
                    <a:pt x="0" y="0"/>
                  </a:lnTo>
                  <a:close/>
                </a:path>
              </a:pathLst>
            </a:custGeom>
            <a:blipFill>
              <a:blip r:embed="rId4">
                <a:extLst>
                  <a:ext uri="{96DAC541-7B7A-43D3-8B79-37D633B846F1}">
                    <asvg:svgBlip xmlns:asvg="http://schemas.microsoft.com/office/drawing/2016/SVG/main" r:embed="rId5"/>
                  </a:ext>
                </a:extLst>
              </a:blip>
              <a:stretch>
                <a:fillRect l="-246415" t="-129667" r="0" b="0"/>
              </a:stretch>
            </a:blipFill>
          </p:spPr>
        </p:sp>
        <p:sp>
          <p:nvSpPr>
            <p:cNvPr name="Freeform 8" id="8"/>
            <p:cNvSpPr/>
            <p:nvPr/>
          </p:nvSpPr>
          <p:spPr>
            <a:xfrm flipH="false" flipV="false" rot="0">
              <a:off x="662440" y="0"/>
              <a:ext cx="662440" cy="1021373"/>
            </a:xfrm>
            <a:custGeom>
              <a:avLst/>
              <a:gdLst/>
              <a:ahLst/>
              <a:cxnLst/>
              <a:rect r="r" b="b" t="t" l="l"/>
              <a:pathLst>
                <a:path h="1021373" w="662440">
                  <a:moveTo>
                    <a:pt x="0" y="0"/>
                  </a:moveTo>
                  <a:lnTo>
                    <a:pt x="662440" y="0"/>
                  </a:lnTo>
                  <a:lnTo>
                    <a:pt x="662440" y="1021373"/>
                  </a:lnTo>
                  <a:lnTo>
                    <a:pt x="0" y="1021373"/>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sp>
          <p:nvSpPr>
            <p:cNvPr name="Freeform 9" id="9"/>
            <p:cNvSpPr/>
            <p:nvPr/>
          </p:nvSpPr>
          <p:spPr>
            <a:xfrm flipH="false" flipV="false" rot="0">
              <a:off x="0" y="1614506"/>
              <a:ext cx="662440" cy="1021373"/>
            </a:xfrm>
            <a:custGeom>
              <a:avLst/>
              <a:gdLst/>
              <a:ahLst/>
              <a:cxnLst/>
              <a:rect r="r" b="b" t="t" l="l"/>
              <a:pathLst>
                <a:path h="1021373" w="662440">
                  <a:moveTo>
                    <a:pt x="0" y="0"/>
                  </a:moveTo>
                  <a:lnTo>
                    <a:pt x="662440" y="0"/>
                  </a:lnTo>
                  <a:lnTo>
                    <a:pt x="662440" y="1021373"/>
                  </a:lnTo>
                  <a:lnTo>
                    <a:pt x="0" y="1021373"/>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grpSp>
      <p:grpSp>
        <p:nvGrpSpPr>
          <p:cNvPr name="Group 10" id="10"/>
          <p:cNvGrpSpPr/>
          <p:nvPr/>
        </p:nvGrpSpPr>
        <p:grpSpPr>
          <a:xfrm rot="0">
            <a:off x="15694618" y="1028700"/>
            <a:ext cx="1712499" cy="1940412"/>
            <a:chOff x="0" y="0"/>
            <a:chExt cx="2283332" cy="2587216"/>
          </a:xfrm>
        </p:grpSpPr>
        <p:sp>
          <p:nvSpPr>
            <p:cNvPr name="Freeform 11" id="11"/>
            <p:cNvSpPr/>
            <p:nvPr/>
          </p:nvSpPr>
          <p:spPr>
            <a:xfrm flipH="false" flipV="false" rot="2122094">
              <a:off x="200744" y="1139198"/>
              <a:ext cx="918728" cy="986545"/>
            </a:xfrm>
            <a:custGeom>
              <a:avLst/>
              <a:gdLst/>
              <a:ahLst/>
              <a:cxnLst/>
              <a:rect r="r" b="b" t="t" l="l"/>
              <a:pathLst>
                <a:path h="986545" w="918728">
                  <a:moveTo>
                    <a:pt x="0" y="0"/>
                  </a:moveTo>
                  <a:lnTo>
                    <a:pt x="918728" y="0"/>
                  </a:lnTo>
                  <a:lnTo>
                    <a:pt x="918728" y="986545"/>
                  </a:lnTo>
                  <a:lnTo>
                    <a:pt x="0" y="986545"/>
                  </a:lnTo>
                  <a:lnTo>
                    <a:pt x="0" y="0"/>
                  </a:lnTo>
                  <a:close/>
                </a:path>
              </a:pathLst>
            </a:custGeom>
            <a:blipFill>
              <a:blip r:embed="rId4">
                <a:extLst>
                  <a:ext uri="{96DAC541-7B7A-43D3-8B79-37D633B846F1}">
                    <asvg:svgBlip xmlns:asvg="http://schemas.microsoft.com/office/drawing/2016/SVG/main" r:embed="rId5"/>
                  </a:ext>
                </a:extLst>
              </a:blip>
              <a:stretch>
                <a:fillRect l="-246415" t="-129667" r="0" b="0"/>
              </a:stretch>
            </a:blipFill>
          </p:spPr>
        </p:sp>
        <p:sp>
          <p:nvSpPr>
            <p:cNvPr name="Freeform 12" id="12"/>
            <p:cNvSpPr/>
            <p:nvPr/>
          </p:nvSpPr>
          <p:spPr>
            <a:xfrm flipH="false" flipV="false" rot="0">
              <a:off x="1671607" y="1644037"/>
              <a:ext cx="611725" cy="943179"/>
            </a:xfrm>
            <a:custGeom>
              <a:avLst/>
              <a:gdLst/>
              <a:ahLst/>
              <a:cxnLst/>
              <a:rect r="r" b="b" t="t" l="l"/>
              <a:pathLst>
                <a:path h="943179" w="611725">
                  <a:moveTo>
                    <a:pt x="0" y="0"/>
                  </a:moveTo>
                  <a:lnTo>
                    <a:pt x="611725" y="0"/>
                  </a:lnTo>
                  <a:lnTo>
                    <a:pt x="611725" y="943179"/>
                  </a:lnTo>
                  <a:lnTo>
                    <a:pt x="0" y="943179"/>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sp>
          <p:nvSpPr>
            <p:cNvPr name="Freeform 13" id="13"/>
            <p:cNvSpPr/>
            <p:nvPr/>
          </p:nvSpPr>
          <p:spPr>
            <a:xfrm flipH="false" flipV="false" rot="0">
              <a:off x="1011542" y="0"/>
              <a:ext cx="965928" cy="1230236"/>
            </a:xfrm>
            <a:custGeom>
              <a:avLst/>
              <a:gdLst/>
              <a:ahLst/>
              <a:cxnLst/>
              <a:rect r="r" b="b" t="t" l="l"/>
              <a:pathLst>
                <a:path h="1230236" w="965928">
                  <a:moveTo>
                    <a:pt x="0" y="0"/>
                  </a:moveTo>
                  <a:lnTo>
                    <a:pt x="965928" y="0"/>
                  </a:lnTo>
                  <a:lnTo>
                    <a:pt x="965928" y="1230236"/>
                  </a:lnTo>
                  <a:lnTo>
                    <a:pt x="0" y="1230236"/>
                  </a:lnTo>
                  <a:lnTo>
                    <a:pt x="0" y="0"/>
                  </a:lnTo>
                  <a:close/>
                </a:path>
              </a:pathLst>
            </a:custGeom>
            <a:blipFill>
              <a:blip r:embed="rId8">
                <a:extLst>
                  <a:ext uri="{96DAC541-7B7A-43D3-8B79-37D633B846F1}">
                    <asvg:svgBlip xmlns:asvg="http://schemas.microsoft.com/office/drawing/2016/SVG/main" r:embed="rId9"/>
                  </a:ext>
                </a:extLst>
              </a:blip>
              <a:stretch>
                <a:fillRect l="0" t="-248358" r="-580760" b="-208899"/>
              </a:stretch>
            </a:blipFill>
          </p:spPr>
        </p:sp>
      </p:grpSp>
      <p:sp>
        <p:nvSpPr>
          <p:cNvPr name="Freeform 14" id="14"/>
          <p:cNvSpPr/>
          <p:nvPr/>
        </p:nvSpPr>
        <p:spPr>
          <a:xfrm flipH="false" flipV="false" rot="0">
            <a:off x="14932240" y="7618747"/>
            <a:ext cx="3237255" cy="4388153"/>
          </a:xfrm>
          <a:custGeom>
            <a:avLst/>
            <a:gdLst/>
            <a:ahLst/>
            <a:cxnLst/>
            <a:rect r="r" b="b" t="t" l="l"/>
            <a:pathLst>
              <a:path h="4388153" w="3237255">
                <a:moveTo>
                  <a:pt x="0" y="0"/>
                </a:moveTo>
                <a:lnTo>
                  <a:pt x="3237255" y="0"/>
                </a:lnTo>
                <a:lnTo>
                  <a:pt x="3237255" y="4388153"/>
                </a:lnTo>
                <a:lnTo>
                  <a:pt x="0" y="4388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741756" y="2661341"/>
            <a:ext cx="9882113" cy="4652945"/>
          </a:xfrm>
          <a:custGeom>
            <a:avLst/>
            <a:gdLst/>
            <a:ahLst/>
            <a:cxnLst/>
            <a:rect r="r" b="b" t="t" l="l"/>
            <a:pathLst>
              <a:path h="4652945" w="9882113">
                <a:moveTo>
                  <a:pt x="0" y="0"/>
                </a:moveTo>
                <a:lnTo>
                  <a:pt x="9882113" y="0"/>
                </a:lnTo>
                <a:lnTo>
                  <a:pt x="9882113" y="4652946"/>
                </a:lnTo>
                <a:lnTo>
                  <a:pt x="0" y="4652946"/>
                </a:lnTo>
                <a:lnTo>
                  <a:pt x="0" y="0"/>
                </a:lnTo>
                <a:close/>
              </a:path>
            </a:pathLst>
          </a:custGeom>
          <a:blipFill>
            <a:blip r:embed="rId10"/>
            <a:stretch>
              <a:fillRect l="-1551" t="0" r="-17144" b="-5904"/>
            </a:stretch>
          </a:blipFill>
        </p:spPr>
      </p:sp>
      <p:sp>
        <p:nvSpPr>
          <p:cNvPr name="TextBox 16" id="16"/>
          <p:cNvSpPr txBox="true"/>
          <p:nvPr/>
        </p:nvSpPr>
        <p:spPr>
          <a:xfrm rot="0">
            <a:off x="2795678" y="638419"/>
            <a:ext cx="13264208" cy="2625725"/>
          </a:xfrm>
          <a:prstGeom prst="rect">
            <a:avLst/>
          </a:prstGeom>
        </p:spPr>
        <p:txBody>
          <a:bodyPr anchor="t" rtlCol="false" tIns="0" lIns="0" bIns="0" rIns="0">
            <a:spAutoFit/>
          </a:bodyPr>
          <a:lstStyle/>
          <a:p>
            <a:pPr algn="l">
              <a:lnSpc>
                <a:spcPts val="7000"/>
              </a:lnSpc>
            </a:pPr>
            <a:r>
              <a:rPr lang="en-US" sz="5000">
                <a:solidFill>
                  <a:srgbClr val="674E2F"/>
                </a:solidFill>
                <a:latin typeface="Paytone One"/>
                <a:ea typeface="Paytone One"/>
                <a:cs typeface="Paytone One"/>
                <a:sym typeface="Paytone One"/>
              </a:rPr>
              <a:t>2.3 Thái độ và hành động của thanh niên với bình đẳng giới</a:t>
            </a:r>
          </a:p>
          <a:p>
            <a:pPr algn="l">
              <a:lnSpc>
                <a:spcPts val="7000"/>
              </a:lnSpc>
            </a:pPr>
          </a:p>
        </p:txBody>
      </p:sp>
      <p:sp>
        <p:nvSpPr>
          <p:cNvPr name="TextBox 17" id="17"/>
          <p:cNvSpPr txBox="true"/>
          <p:nvPr/>
        </p:nvSpPr>
        <p:spPr>
          <a:xfrm rot="0">
            <a:off x="10754023" y="3090844"/>
            <a:ext cx="6653094" cy="3736789"/>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ea typeface="Canva Sans"/>
                <a:cs typeface="Canva Sans"/>
                <a:sym typeface="Canva Sans"/>
              </a:rPr>
              <a:t>Cũng trong cuộc khảo sát trên, 56% người tham gia khảo sát đã từng tham gia vào các hoạt động hoặc chương trình về bình đẳng giới. </a:t>
            </a:r>
          </a:p>
          <a:p>
            <a:pPr algn="just">
              <a:lnSpc>
                <a:spcPts val="7790"/>
              </a:lnSpc>
            </a:pPr>
          </a:p>
        </p:txBody>
      </p:sp>
      <p:sp>
        <p:nvSpPr>
          <p:cNvPr name="TextBox 18" id="18"/>
          <p:cNvSpPr txBox="true"/>
          <p:nvPr/>
        </p:nvSpPr>
        <p:spPr>
          <a:xfrm rot="0">
            <a:off x="2214019" y="7561597"/>
            <a:ext cx="12174305" cy="2223770"/>
          </a:xfrm>
          <a:prstGeom prst="rect">
            <a:avLst/>
          </a:prstGeom>
        </p:spPr>
        <p:txBody>
          <a:bodyPr anchor="t" rtlCol="false" tIns="0" lIns="0" bIns="0" rIns="0">
            <a:spAutoFit/>
          </a:bodyPr>
          <a:lstStyle/>
          <a:p>
            <a:pPr algn="just">
              <a:lnSpc>
                <a:spcPts val="4480"/>
              </a:lnSpc>
            </a:pPr>
            <a:r>
              <a:rPr lang="en-US" sz="3200" b="true">
                <a:solidFill>
                  <a:srgbClr val="000000"/>
                </a:solidFill>
                <a:latin typeface="Canva Sans Bold"/>
                <a:ea typeface="Canva Sans Bold"/>
                <a:cs typeface="Canva Sans Bold"/>
                <a:sym typeface="Canva Sans Bold"/>
              </a:rPr>
              <a:t>Nhận xét: Thanh niên đang ngày càng quan tâm và tham gia tích cực vào các hoạt động hoặc chương trình về bình đẳng giới, tuy nhiên số lượng vẫn chưa quá nhiều. </a:t>
            </a:r>
          </a:p>
          <a:p>
            <a:pPr algn="just">
              <a:lnSpc>
                <a:spcPts val="448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836573"/>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grpSp>
        <p:nvGrpSpPr>
          <p:cNvPr name="Group 9" id="9"/>
          <p:cNvGrpSpPr/>
          <p:nvPr/>
        </p:nvGrpSpPr>
        <p:grpSpPr>
          <a:xfrm rot="0">
            <a:off x="668338" y="350370"/>
            <a:ext cx="2491570" cy="2976373"/>
            <a:chOff x="0" y="0"/>
            <a:chExt cx="3322093" cy="3968497"/>
          </a:xfrm>
        </p:grpSpPr>
        <p:sp>
          <p:nvSpPr>
            <p:cNvPr name="Freeform 10" id="10"/>
            <p:cNvSpPr/>
            <p:nvPr/>
          </p:nvSpPr>
          <p:spPr>
            <a:xfrm flipH="false" flipV="false" rot="0">
              <a:off x="0" y="2343210"/>
              <a:ext cx="960966" cy="1625287"/>
            </a:xfrm>
            <a:custGeom>
              <a:avLst/>
              <a:gdLst/>
              <a:ahLst/>
              <a:cxnLst/>
              <a:rect r="r" b="b" t="t" l="l"/>
              <a:pathLst>
                <a:path h="1625287" w="960966">
                  <a:moveTo>
                    <a:pt x="0" y="0"/>
                  </a:moveTo>
                  <a:lnTo>
                    <a:pt x="960966" y="0"/>
                  </a:lnTo>
                  <a:lnTo>
                    <a:pt x="960966" y="1625287"/>
                  </a:lnTo>
                  <a:lnTo>
                    <a:pt x="0" y="1625287"/>
                  </a:lnTo>
                  <a:lnTo>
                    <a:pt x="0" y="0"/>
                  </a:lnTo>
                  <a:close/>
                </a:path>
              </a:pathLst>
            </a:custGeom>
            <a:blipFill>
              <a:blip r:embed="rId7">
                <a:extLst>
                  <a:ext uri="{96DAC541-7B7A-43D3-8B79-37D633B846F1}">
                    <asvg:svgBlip xmlns:asvg="http://schemas.microsoft.com/office/drawing/2016/SVG/main" r:embed="rId8"/>
                  </a:ext>
                </a:extLst>
              </a:blip>
              <a:stretch>
                <a:fillRect l="-753958" t="0" r="0" b="-421015"/>
              </a:stretch>
            </a:blipFill>
          </p:spPr>
        </p:sp>
        <p:sp>
          <p:nvSpPr>
            <p:cNvPr name="Freeform 11" id="11"/>
            <p:cNvSpPr/>
            <p:nvPr/>
          </p:nvSpPr>
          <p:spPr>
            <a:xfrm flipH="false" flipV="false" rot="0">
              <a:off x="1233907" y="0"/>
              <a:ext cx="2088185" cy="2650409"/>
            </a:xfrm>
            <a:custGeom>
              <a:avLst/>
              <a:gdLst/>
              <a:ahLst/>
              <a:cxnLst/>
              <a:rect r="r" b="b" t="t" l="l"/>
              <a:pathLst>
                <a:path h="2650409" w="2088185">
                  <a:moveTo>
                    <a:pt x="0" y="0"/>
                  </a:moveTo>
                  <a:lnTo>
                    <a:pt x="2088186" y="0"/>
                  </a:lnTo>
                  <a:lnTo>
                    <a:pt x="2088186" y="2650409"/>
                  </a:lnTo>
                  <a:lnTo>
                    <a:pt x="0" y="2650409"/>
                  </a:lnTo>
                  <a:lnTo>
                    <a:pt x="0" y="0"/>
                  </a:lnTo>
                  <a:close/>
                </a:path>
              </a:pathLst>
            </a:custGeom>
            <a:blipFill>
              <a:blip r:embed="rId9">
                <a:extLst>
                  <a:ext uri="{96DAC541-7B7A-43D3-8B79-37D633B846F1}">
                    <asvg:svgBlip xmlns:asvg="http://schemas.microsoft.com/office/drawing/2016/SVG/main" r:embed="rId10"/>
                  </a:ext>
                </a:extLst>
              </a:blip>
              <a:stretch>
                <a:fillRect l="0" t="-243497" r="-565133" b="-202852"/>
              </a:stretch>
            </a:blipFill>
          </p:spPr>
        </p:sp>
      </p:grpSp>
      <p:sp>
        <p:nvSpPr>
          <p:cNvPr name="Freeform 12" id="12"/>
          <p:cNvSpPr/>
          <p:nvPr/>
        </p:nvSpPr>
        <p:spPr>
          <a:xfrm flipH="true" flipV="false" rot="0">
            <a:off x="11375792" y="8582482"/>
            <a:ext cx="3857780" cy="2106899"/>
          </a:xfrm>
          <a:custGeom>
            <a:avLst/>
            <a:gdLst/>
            <a:ahLst/>
            <a:cxnLst/>
            <a:rect r="r" b="b" t="t" l="l"/>
            <a:pathLst>
              <a:path h="2106899" w="3857780">
                <a:moveTo>
                  <a:pt x="3857780" y="0"/>
                </a:moveTo>
                <a:lnTo>
                  <a:pt x="0" y="0"/>
                </a:lnTo>
                <a:lnTo>
                  <a:pt x="0" y="2106899"/>
                </a:lnTo>
                <a:lnTo>
                  <a:pt x="3857780" y="2106899"/>
                </a:lnTo>
                <a:lnTo>
                  <a:pt x="3857780" y="0"/>
                </a:lnTo>
                <a:close/>
              </a:path>
            </a:pathLst>
          </a:custGeom>
          <a:blipFill>
            <a:blip r:embed="rId2"/>
            <a:stretch>
              <a:fillRect l="0" t="0" r="0" b="-9094"/>
            </a:stretch>
          </a:blipFill>
        </p:spPr>
      </p:sp>
      <p:pic>
        <p:nvPicPr>
          <p:cNvPr name="Picture 13" id="13"/>
          <p:cNvPicPr>
            <a:picLocks noChangeAspect="true"/>
          </p:cNvPicPr>
          <p:nvPr/>
        </p:nvPicPr>
        <p:blipFill>
          <a:blip r:embed="rId11"/>
          <a:srcRect l="0" t="0" r="0" b="0"/>
          <a:stretch>
            <a:fillRect/>
          </a:stretch>
        </p:blipFill>
        <p:spPr>
          <a:xfrm flipH="false" flipV="false" rot="0">
            <a:off x="15775368" y="7479590"/>
            <a:ext cx="2512632" cy="2807410"/>
          </a:xfrm>
          <a:prstGeom prst="rect">
            <a:avLst/>
          </a:prstGeom>
        </p:spPr>
      </p:pic>
      <p:sp>
        <p:nvSpPr>
          <p:cNvPr name="TextBox 14" id="14"/>
          <p:cNvSpPr txBox="true"/>
          <p:nvPr/>
        </p:nvSpPr>
        <p:spPr>
          <a:xfrm rot="0">
            <a:off x="2214525" y="4721090"/>
            <a:ext cx="1002571" cy="617126"/>
          </a:xfrm>
          <a:prstGeom prst="rect">
            <a:avLst/>
          </a:prstGeom>
        </p:spPr>
        <p:txBody>
          <a:bodyPr anchor="t" rtlCol="false" tIns="0" lIns="0" bIns="0" rIns="0">
            <a:spAutoFit/>
          </a:bodyPr>
          <a:lstStyle/>
          <a:p>
            <a:pPr algn="ctr">
              <a:lnSpc>
                <a:spcPts val="5039"/>
              </a:lnSpc>
            </a:pPr>
            <a:r>
              <a:rPr lang="en-US" b="true" sz="3599">
                <a:solidFill>
                  <a:srgbClr val="FFFFFF"/>
                </a:solidFill>
                <a:latin typeface="Balsamiq Sans Bold"/>
                <a:ea typeface="Balsamiq Sans Bold"/>
                <a:cs typeface="Balsamiq Sans Bold"/>
                <a:sym typeface="Balsamiq Sans Bold"/>
              </a:rPr>
              <a:t>01</a:t>
            </a:r>
          </a:p>
        </p:txBody>
      </p:sp>
      <p:sp>
        <p:nvSpPr>
          <p:cNvPr name="TextBox 15" id="15"/>
          <p:cNvSpPr txBox="true"/>
          <p:nvPr/>
        </p:nvSpPr>
        <p:spPr>
          <a:xfrm rot="9985">
            <a:off x="2718067" y="2871246"/>
            <a:ext cx="13619548" cy="1572892"/>
          </a:xfrm>
          <a:prstGeom prst="rect">
            <a:avLst/>
          </a:prstGeom>
        </p:spPr>
        <p:txBody>
          <a:bodyPr anchor="t" rtlCol="false" tIns="0" lIns="0" bIns="0" rIns="0">
            <a:spAutoFit/>
          </a:bodyPr>
          <a:lstStyle/>
          <a:p>
            <a:pPr algn="ctr">
              <a:lnSpc>
                <a:spcPts val="7743"/>
              </a:lnSpc>
            </a:pPr>
            <a:r>
              <a:rPr lang="en-US" sz="8799">
                <a:solidFill>
                  <a:srgbClr val="5B4A3B"/>
                </a:solidFill>
                <a:latin typeface="Baloo"/>
                <a:ea typeface="Baloo"/>
                <a:cs typeface="Baloo"/>
                <a:sym typeface="Baloo"/>
              </a:rPr>
              <a:t> 3. VAI TRÒ CỦA THANH NIÊN </a:t>
            </a:r>
            <a:r>
              <a:rPr lang="en-US" sz="8799">
                <a:solidFill>
                  <a:srgbClr val="5B4A3B"/>
                </a:solidFill>
                <a:latin typeface="Baloo"/>
                <a:ea typeface="Baloo"/>
                <a:cs typeface="Baloo"/>
                <a:sym typeface="Baloo"/>
              </a:rPr>
              <a:t> </a:t>
            </a:r>
          </a:p>
          <a:p>
            <a:pPr algn="ctr">
              <a:lnSpc>
                <a:spcPts val="7040"/>
              </a:lnSpc>
            </a:pPr>
          </a:p>
        </p:txBody>
      </p:sp>
      <p:sp>
        <p:nvSpPr>
          <p:cNvPr name="TextBox 16" id="16"/>
          <p:cNvSpPr txBox="true"/>
          <p:nvPr/>
        </p:nvSpPr>
        <p:spPr>
          <a:xfrm rot="9985">
            <a:off x="3953865" y="4214981"/>
            <a:ext cx="11148062" cy="1402741"/>
          </a:xfrm>
          <a:prstGeom prst="rect">
            <a:avLst/>
          </a:prstGeom>
        </p:spPr>
        <p:txBody>
          <a:bodyPr anchor="t" rtlCol="false" tIns="0" lIns="0" bIns="0" rIns="0">
            <a:spAutoFit/>
          </a:bodyPr>
          <a:lstStyle/>
          <a:p>
            <a:pPr algn="ctr">
              <a:lnSpc>
                <a:spcPts val="7040"/>
              </a:lnSpc>
            </a:pPr>
            <a:r>
              <a:rPr lang="en-US" sz="8000">
                <a:solidFill>
                  <a:srgbClr val="5B4A3B"/>
                </a:solidFill>
                <a:latin typeface="Baloo"/>
                <a:ea typeface="Baloo"/>
                <a:cs typeface="Baloo"/>
                <a:sym typeface="Baloo"/>
              </a:rPr>
              <a:t>TRONG VIỆC THỰC HIỆN </a:t>
            </a:r>
          </a:p>
        </p:txBody>
      </p:sp>
      <p:sp>
        <p:nvSpPr>
          <p:cNvPr name="TextBox 17" id="17"/>
          <p:cNvSpPr txBox="true"/>
          <p:nvPr/>
        </p:nvSpPr>
        <p:spPr>
          <a:xfrm rot="9985">
            <a:off x="5337649" y="5587393"/>
            <a:ext cx="7612011" cy="1177953"/>
          </a:xfrm>
          <a:prstGeom prst="rect">
            <a:avLst/>
          </a:prstGeom>
        </p:spPr>
        <p:txBody>
          <a:bodyPr anchor="t" rtlCol="false" tIns="0" lIns="0" bIns="0" rIns="0">
            <a:spAutoFit/>
          </a:bodyPr>
          <a:lstStyle/>
          <a:p>
            <a:pPr algn="ctr">
              <a:lnSpc>
                <a:spcPts val="7040"/>
              </a:lnSpc>
            </a:pPr>
            <a:r>
              <a:rPr lang="en-US" sz="8000">
                <a:solidFill>
                  <a:srgbClr val="5B4A3B"/>
                </a:solidFill>
                <a:latin typeface="Baloo"/>
                <a:ea typeface="Baloo"/>
                <a:cs typeface="Baloo"/>
                <a:sym typeface="Baloo"/>
              </a:rPr>
              <a:t>BÌNH ĐẲNG GIỚI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353821"/>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522420" y="8116184"/>
            <a:ext cx="4641785" cy="2765632"/>
          </a:xfrm>
          <a:custGeom>
            <a:avLst/>
            <a:gdLst/>
            <a:ahLst/>
            <a:cxnLst/>
            <a:rect r="r" b="b" t="t" l="l"/>
            <a:pathLst>
              <a:path h="2765632" w="4641785">
                <a:moveTo>
                  <a:pt x="0" y="0"/>
                </a:moveTo>
                <a:lnTo>
                  <a:pt x="4641785" y="0"/>
                </a:lnTo>
                <a:lnTo>
                  <a:pt x="4641785" y="2765632"/>
                </a:lnTo>
                <a:lnTo>
                  <a:pt x="0" y="2765632"/>
                </a:lnTo>
                <a:lnTo>
                  <a:pt x="0" y="0"/>
                </a:lnTo>
                <a:close/>
              </a:path>
            </a:pathLst>
          </a:custGeom>
          <a:blipFill>
            <a:blip r:embed="rId2"/>
            <a:stretch>
              <a:fillRect l="0" t="0" r="0" b="0"/>
            </a:stretch>
          </a:blipFill>
        </p:spPr>
      </p:sp>
      <p:sp>
        <p:nvSpPr>
          <p:cNvPr name="Freeform 6" id="6"/>
          <p:cNvSpPr/>
          <p:nvPr/>
        </p:nvSpPr>
        <p:spPr>
          <a:xfrm flipH="false" flipV="false" rot="0">
            <a:off x="-1755653" y="-834689"/>
            <a:ext cx="4679573" cy="2987909"/>
          </a:xfrm>
          <a:custGeom>
            <a:avLst/>
            <a:gdLst/>
            <a:ahLst/>
            <a:cxnLst/>
            <a:rect r="r" b="b" t="t" l="l"/>
            <a:pathLst>
              <a:path h="2987909" w="4679573">
                <a:moveTo>
                  <a:pt x="0" y="0"/>
                </a:moveTo>
                <a:lnTo>
                  <a:pt x="4679573" y="0"/>
                </a:lnTo>
                <a:lnTo>
                  <a:pt x="4679573" y="2987910"/>
                </a:lnTo>
                <a:lnTo>
                  <a:pt x="0" y="2987910"/>
                </a:lnTo>
                <a:lnTo>
                  <a:pt x="0" y="0"/>
                </a:lnTo>
                <a:close/>
              </a:path>
            </a:pathLst>
          </a:custGeom>
          <a:blipFill>
            <a:blip r:embed="rId3">
              <a:extLst>
                <a:ext uri="{96DAC541-7B7A-43D3-8B79-37D633B846F1}">
                  <asvg:svgBlip xmlns:asvg="http://schemas.microsoft.com/office/drawing/2016/SVG/main" r:embed="rId4"/>
                </a:ext>
              </a:extLst>
            </a:blip>
            <a:stretch>
              <a:fillRect l="-21972" t="-1538" r="0" b="0"/>
            </a:stretch>
          </a:blipFill>
        </p:spPr>
      </p:sp>
      <p:sp>
        <p:nvSpPr>
          <p:cNvPr name="Freeform 7" id="7"/>
          <p:cNvSpPr/>
          <p:nvPr/>
        </p:nvSpPr>
        <p:spPr>
          <a:xfrm flipH="true" flipV="false" rot="0">
            <a:off x="0" y="7834269"/>
            <a:ext cx="3987514" cy="2848063"/>
          </a:xfrm>
          <a:custGeom>
            <a:avLst/>
            <a:gdLst/>
            <a:ahLst/>
            <a:cxnLst/>
            <a:rect r="r" b="b" t="t" l="l"/>
            <a:pathLst>
              <a:path h="2848063" w="3987514">
                <a:moveTo>
                  <a:pt x="3987514" y="0"/>
                </a:moveTo>
                <a:lnTo>
                  <a:pt x="0" y="0"/>
                </a:lnTo>
                <a:lnTo>
                  <a:pt x="0" y="2848062"/>
                </a:lnTo>
                <a:lnTo>
                  <a:pt x="3987514" y="2848062"/>
                </a:lnTo>
                <a:lnTo>
                  <a:pt x="3987514" y="0"/>
                </a:lnTo>
                <a:close/>
              </a:path>
            </a:pathLst>
          </a:custGeom>
          <a:blipFill>
            <a:blip r:embed="rId5">
              <a:extLst>
                <a:ext uri="{96DAC541-7B7A-43D3-8B79-37D633B846F1}">
                  <asvg:svgBlip xmlns:asvg="http://schemas.microsoft.com/office/drawing/2016/SVG/main" r:embed="rId6"/>
                </a:ext>
              </a:extLst>
            </a:blip>
            <a:stretch>
              <a:fillRect l="0" t="0" r="0" b="-89783"/>
            </a:stretch>
          </a:blipFill>
        </p:spPr>
      </p:sp>
      <p:sp>
        <p:nvSpPr>
          <p:cNvPr name="Freeform 8" id="8"/>
          <p:cNvSpPr/>
          <p:nvPr/>
        </p:nvSpPr>
        <p:spPr>
          <a:xfrm flipH="false" flipV="false" rot="0">
            <a:off x="16478143" y="659266"/>
            <a:ext cx="1225723" cy="1316201"/>
          </a:xfrm>
          <a:custGeom>
            <a:avLst/>
            <a:gdLst/>
            <a:ahLst/>
            <a:cxnLst/>
            <a:rect r="r" b="b" t="t" l="l"/>
            <a:pathLst>
              <a:path h="1316201" w="1225723">
                <a:moveTo>
                  <a:pt x="0" y="0"/>
                </a:moveTo>
                <a:lnTo>
                  <a:pt x="1225723" y="0"/>
                </a:lnTo>
                <a:lnTo>
                  <a:pt x="1225723" y="1316201"/>
                </a:lnTo>
                <a:lnTo>
                  <a:pt x="0" y="1316201"/>
                </a:lnTo>
                <a:lnTo>
                  <a:pt x="0" y="0"/>
                </a:lnTo>
                <a:close/>
              </a:path>
            </a:pathLst>
          </a:custGeom>
          <a:blipFill>
            <a:blip r:embed="rId7">
              <a:extLst>
                <a:ext uri="{96DAC541-7B7A-43D3-8B79-37D633B846F1}">
                  <asvg:svgBlip xmlns:asvg="http://schemas.microsoft.com/office/drawing/2016/SVG/main" r:embed="rId8"/>
                </a:ext>
              </a:extLst>
            </a:blip>
            <a:stretch>
              <a:fillRect l="-246415" t="-129667" r="0" b="0"/>
            </a:stretch>
          </a:blipFill>
        </p:spPr>
      </p:sp>
      <p:sp>
        <p:nvSpPr>
          <p:cNvPr name="Freeform 9" id="9"/>
          <p:cNvSpPr/>
          <p:nvPr/>
        </p:nvSpPr>
        <p:spPr>
          <a:xfrm flipH="false" flipV="false" rot="0">
            <a:off x="15680172" y="441675"/>
            <a:ext cx="702256" cy="1082762"/>
          </a:xfrm>
          <a:custGeom>
            <a:avLst/>
            <a:gdLst/>
            <a:ahLst/>
            <a:cxnLst/>
            <a:rect r="r" b="b" t="t" l="l"/>
            <a:pathLst>
              <a:path h="1082762" w="702256">
                <a:moveTo>
                  <a:pt x="0" y="0"/>
                </a:moveTo>
                <a:lnTo>
                  <a:pt x="702255" y="0"/>
                </a:lnTo>
                <a:lnTo>
                  <a:pt x="702255" y="1082762"/>
                </a:lnTo>
                <a:lnTo>
                  <a:pt x="0" y="1082762"/>
                </a:lnTo>
                <a:lnTo>
                  <a:pt x="0" y="0"/>
                </a:lnTo>
                <a:close/>
              </a:path>
            </a:pathLst>
          </a:custGeom>
          <a:blipFill>
            <a:blip r:embed="rId9">
              <a:extLst>
                <a:ext uri="{96DAC541-7B7A-43D3-8B79-37D633B846F1}">
                  <asvg:svgBlip xmlns:asvg="http://schemas.microsoft.com/office/drawing/2016/SVG/main" r:embed="rId10"/>
                </a:ext>
              </a:extLst>
            </a:blip>
            <a:stretch>
              <a:fillRect l="-921663" t="0" r="0" b="-583763"/>
            </a:stretch>
          </a:blipFill>
        </p:spPr>
      </p:sp>
      <p:sp>
        <p:nvSpPr>
          <p:cNvPr name="Freeform 10" id="10"/>
          <p:cNvSpPr/>
          <p:nvPr/>
        </p:nvSpPr>
        <p:spPr>
          <a:xfrm flipH="false" flipV="false" rot="0">
            <a:off x="15680172" y="2111798"/>
            <a:ext cx="702256" cy="1082762"/>
          </a:xfrm>
          <a:custGeom>
            <a:avLst/>
            <a:gdLst/>
            <a:ahLst/>
            <a:cxnLst/>
            <a:rect r="r" b="b" t="t" l="l"/>
            <a:pathLst>
              <a:path h="1082762" w="702256">
                <a:moveTo>
                  <a:pt x="0" y="0"/>
                </a:moveTo>
                <a:lnTo>
                  <a:pt x="702255" y="0"/>
                </a:lnTo>
                <a:lnTo>
                  <a:pt x="702255" y="1082763"/>
                </a:lnTo>
                <a:lnTo>
                  <a:pt x="0" y="1082763"/>
                </a:lnTo>
                <a:lnTo>
                  <a:pt x="0" y="0"/>
                </a:lnTo>
                <a:close/>
              </a:path>
            </a:pathLst>
          </a:custGeom>
          <a:blipFill>
            <a:blip r:embed="rId9">
              <a:extLst>
                <a:ext uri="{96DAC541-7B7A-43D3-8B79-37D633B846F1}">
                  <asvg:svgBlip xmlns:asvg="http://schemas.microsoft.com/office/drawing/2016/SVG/main" r:embed="rId10"/>
                </a:ext>
              </a:extLst>
            </a:blip>
            <a:stretch>
              <a:fillRect l="-921663" t="0" r="0" b="-583763"/>
            </a:stretch>
          </a:blipFill>
        </p:spPr>
      </p:sp>
      <p:sp>
        <p:nvSpPr>
          <p:cNvPr name="TextBox 11" id="11"/>
          <p:cNvSpPr txBox="true"/>
          <p:nvPr/>
        </p:nvSpPr>
        <p:spPr>
          <a:xfrm rot="0">
            <a:off x="584134" y="1299146"/>
            <a:ext cx="17119732" cy="854075"/>
          </a:xfrm>
          <a:prstGeom prst="rect">
            <a:avLst/>
          </a:prstGeom>
        </p:spPr>
        <p:txBody>
          <a:bodyPr anchor="t" rtlCol="false" tIns="0" lIns="0" bIns="0" rIns="0">
            <a:spAutoFit/>
          </a:bodyPr>
          <a:lstStyle/>
          <a:p>
            <a:pPr algn="ctr">
              <a:lnSpc>
                <a:spcPts val="7000"/>
              </a:lnSpc>
            </a:pPr>
            <a:r>
              <a:rPr lang="en-US" sz="5000">
                <a:solidFill>
                  <a:srgbClr val="674E2F"/>
                </a:solidFill>
                <a:latin typeface="Paytone One"/>
                <a:ea typeface="Paytone One"/>
                <a:cs typeface="Paytone One"/>
                <a:sym typeface="Paytone One"/>
              </a:rPr>
              <a:t>3.1 Giáo dục và tuyên truyền về bình đẳng giới</a:t>
            </a:r>
          </a:p>
        </p:txBody>
      </p:sp>
      <p:sp>
        <p:nvSpPr>
          <p:cNvPr name="TextBox 12" id="12"/>
          <p:cNvSpPr txBox="true"/>
          <p:nvPr/>
        </p:nvSpPr>
        <p:spPr>
          <a:xfrm rot="0">
            <a:off x="1993757" y="2709005"/>
            <a:ext cx="12886645" cy="1543050"/>
          </a:xfrm>
          <a:prstGeom prst="rect">
            <a:avLst/>
          </a:prstGeom>
        </p:spPr>
        <p:txBody>
          <a:bodyPr anchor="t" rtlCol="false" tIns="0" lIns="0" bIns="0" rIns="0">
            <a:spAutoFit/>
          </a:bodyPr>
          <a:lstStyle/>
          <a:p>
            <a:pPr algn="just">
              <a:lnSpc>
                <a:spcPts val="4199"/>
              </a:lnSpc>
            </a:pPr>
            <a:r>
              <a:rPr lang="en-US" sz="2999">
                <a:solidFill>
                  <a:srgbClr val="000000"/>
                </a:solidFill>
                <a:latin typeface="Canva Sans"/>
                <a:ea typeface="Canva Sans"/>
                <a:cs typeface="Canva Sans"/>
                <a:sym typeface="Canva Sans"/>
              </a:rPr>
              <a:t>Thanh niên Việt Nam đóng vai trò quan trọng trong việc giáo dục và tuyên truyền về bình đẳng giới, góp phần xây dựng một xã hội công bằng và tiến bộ.</a:t>
            </a:r>
          </a:p>
        </p:txBody>
      </p:sp>
      <p:sp>
        <p:nvSpPr>
          <p:cNvPr name="TextBox 13" id="13"/>
          <p:cNvSpPr txBox="true"/>
          <p:nvPr/>
        </p:nvSpPr>
        <p:spPr>
          <a:xfrm rot="0">
            <a:off x="1993757" y="4804505"/>
            <a:ext cx="12886645" cy="2066925"/>
          </a:xfrm>
          <a:prstGeom prst="rect">
            <a:avLst/>
          </a:prstGeom>
        </p:spPr>
        <p:txBody>
          <a:bodyPr anchor="t" rtlCol="false" tIns="0" lIns="0" bIns="0" rIns="0">
            <a:spAutoFit/>
          </a:bodyPr>
          <a:lstStyle/>
          <a:p>
            <a:pPr algn="just">
              <a:lnSpc>
                <a:spcPts val="4199"/>
              </a:lnSpc>
            </a:pPr>
            <a:r>
              <a:rPr lang="en-US" sz="2999">
                <a:solidFill>
                  <a:srgbClr val="000000"/>
                </a:solidFill>
                <a:latin typeface="Canva Sans"/>
                <a:ea typeface="Canva Sans"/>
                <a:cs typeface="Canva Sans"/>
                <a:sym typeface="Canva Sans"/>
              </a:rPr>
              <a:t>Bên cạnh đó, nhiều thanh niên đã tham gia và đóng góp vào các dự án cộng đồng về bình đẳng giới. Chẳng hạn, các câu lạc bộ về bình đẳng giới thường xuyên tổ chức các buổi diễn thuyết, triển lãm và hoạt động ngoại khóa để lan tỏa thông điệp bình đẳng giới.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353821"/>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185133" y="8007383"/>
            <a:ext cx="2102867" cy="2279617"/>
          </a:xfrm>
          <a:custGeom>
            <a:avLst/>
            <a:gdLst/>
            <a:ahLst/>
            <a:cxnLst/>
            <a:rect r="r" b="b" t="t" l="l"/>
            <a:pathLst>
              <a:path h="2279617" w="2102867">
                <a:moveTo>
                  <a:pt x="0" y="0"/>
                </a:moveTo>
                <a:lnTo>
                  <a:pt x="2102867" y="0"/>
                </a:lnTo>
                <a:lnTo>
                  <a:pt x="2102867" y="2279617"/>
                </a:lnTo>
                <a:lnTo>
                  <a:pt x="0" y="2279617"/>
                </a:lnTo>
                <a:lnTo>
                  <a:pt x="0" y="0"/>
                </a:lnTo>
                <a:close/>
              </a:path>
            </a:pathLst>
          </a:custGeom>
          <a:blipFill>
            <a:blip r:embed="rId2"/>
            <a:stretch>
              <a:fillRect l="0" t="0" r="0" b="0"/>
            </a:stretch>
          </a:blipFill>
        </p:spPr>
      </p:sp>
      <p:sp>
        <p:nvSpPr>
          <p:cNvPr name="Freeform 6" id="6"/>
          <p:cNvSpPr/>
          <p:nvPr/>
        </p:nvSpPr>
        <p:spPr>
          <a:xfrm flipH="false" flipV="false" rot="0">
            <a:off x="-262721" y="7731547"/>
            <a:ext cx="3292996" cy="3053506"/>
          </a:xfrm>
          <a:custGeom>
            <a:avLst/>
            <a:gdLst/>
            <a:ahLst/>
            <a:cxnLst/>
            <a:rect r="r" b="b" t="t" l="l"/>
            <a:pathLst>
              <a:path h="3053506" w="3292996">
                <a:moveTo>
                  <a:pt x="0" y="0"/>
                </a:moveTo>
                <a:lnTo>
                  <a:pt x="3292997" y="0"/>
                </a:lnTo>
                <a:lnTo>
                  <a:pt x="3292997" y="3053506"/>
                </a:lnTo>
                <a:lnTo>
                  <a:pt x="0" y="30535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80238" y="2462348"/>
            <a:ext cx="8063762" cy="4786233"/>
          </a:xfrm>
          <a:custGeom>
            <a:avLst/>
            <a:gdLst/>
            <a:ahLst/>
            <a:cxnLst/>
            <a:rect r="r" b="b" t="t" l="l"/>
            <a:pathLst>
              <a:path h="4786233" w="8063762">
                <a:moveTo>
                  <a:pt x="0" y="0"/>
                </a:moveTo>
                <a:lnTo>
                  <a:pt x="8063762" y="0"/>
                </a:lnTo>
                <a:lnTo>
                  <a:pt x="8063762" y="4786233"/>
                </a:lnTo>
                <a:lnTo>
                  <a:pt x="0" y="4786233"/>
                </a:lnTo>
                <a:lnTo>
                  <a:pt x="0" y="0"/>
                </a:lnTo>
                <a:close/>
              </a:path>
            </a:pathLst>
          </a:custGeom>
          <a:blipFill>
            <a:blip r:embed="rId5"/>
            <a:stretch>
              <a:fillRect l="0" t="0" r="0" b="0"/>
            </a:stretch>
          </a:blipFill>
        </p:spPr>
      </p:sp>
      <p:sp>
        <p:nvSpPr>
          <p:cNvPr name="Freeform 8" id="8"/>
          <p:cNvSpPr/>
          <p:nvPr/>
        </p:nvSpPr>
        <p:spPr>
          <a:xfrm flipH="false" flipV="false" rot="0">
            <a:off x="9825526" y="2462348"/>
            <a:ext cx="7433774" cy="4786233"/>
          </a:xfrm>
          <a:custGeom>
            <a:avLst/>
            <a:gdLst/>
            <a:ahLst/>
            <a:cxnLst/>
            <a:rect r="r" b="b" t="t" l="l"/>
            <a:pathLst>
              <a:path h="4786233" w="7433774">
                <a:moveTo>
                  <a:pt x="0" y="0"/>
                </a:moveTo>
                <a:lnTo>
                  <a:pt x="7433774" y="0"/>
                </a:lnTo>
                <a:lnTo>
                  <a:pt x="7433774" y="4786233"/>
                </a:lnTo>
                <a:lnTo>
                  <a:pt x="0" y="4786233"/>
                </a:lnTo>
                <a:lnTo>
                  <a:pt x="0" y="0"/>
                </a:lnTo>
                <a:close/>
              </a:path>
            </a:pathLst>
          </a:custGeom>
          <a:blipFill>
            <a:blip r:embed="rId6"/>
            <a:stretch>
              <a:fillRect l="-2218" t="0" r="-2218" b="0"/>
            </a:stretch>
          </a:blipFill>
        </p:spPr>
      </p:sp>
      <p:sp>
        <p:nvSpPr>
          <p:cNvPr name="TextBox 9" id="9"/>
          <p:cNvSpPr txBox="true"/>
          <p:nvPr/>
        </p:nvSpPr>
        <p:spPr>
          <a:xfrm rot="0">
            <a:off x="1195669" y="1006928"/>
            <a:ext cx="15896662" cy="712470"/>
          </a:xfrm>
          <a:prstGeom prst="rect">
            <a:avLst/>
          </a:prstGeom>
        </p:spPr>
        <p:txBody>
          <a:bodyPr anchor="t" rtlCol="false" tIns="0" lIns="0" bIns="0" rIns="0">
            <a:spAutoFit/>
          </a:bodyPr>
          <a:lstStyle/>
          <a:p>
            <a:pPr algn="ctr">
              <a:lnSpc>
                <a:spcPts val="5880"/>
              </a:lnSpc>
            </a:pPr>
            <a:r>
              <a:rPr lang="en-US" sz="4200" b="true">
                <a:solidFill>
                  <a:srgbClr val="000000"/>
                </a:solidFill>
                <a:latin typeface="Canva Sans Bold"/>
                <a:ea typeface="Canva Sans Bold"/>
                <a:cs typeface="Canva Sans Bold"/>
                <a:sym typeface="Canva Sans Bold"/>
              </a:rPr>
              <a:t>Chiến dịch “Thanh niên chuẩn - nói không với định kiến giới”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678728"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33231" y="7404577"/>
            <a:ext cx="2793330" cy="2882423"/>
          </a:xfrm>
          <a:custGeom>
            <a:avLst/>
            <a:gdLst/>
            <a:ahLst/>
            <a:cxnLst/>
            <a:rect r="r" b="b" t="t" l="l"/>
            <a:pathLst>
              <a:path h="2882423" w="2793330">
                <a:moveTo>
                  <a:pt x="2793330" y="0"/>
                </a:moveTo>
                <a:lnTo>
                  <a:pt x="0" y="0"/>
                </a:lnTo>
                <a:lnTo>
                  <a:pt x="0" y="2882423"/>
                </a:lnTo>
                <a:lnTo>
                  <a:pt x="2793330" y="2882423"/>
                </a:lnTo>
                <a:lnTo>
                  <a:pt x="27933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23146">
            <a:off x="16759110" y="18828"/>
            <a:ext cx="2886688" cy="2993402"/>
          </a:xfrm>
          <a:custGeom>
            <a:avLst/>
            <a:gdLst/>
            <a:ahLst/>
            <a:cxnLst/>
            <a:rect r="r" b="b" t="t" l="l"/>
            <a:pathLst>
              <a:path h="2993402" w="2886688">
                <a:moveTo>
                  <a:pt x="0" y="0"/>
                </a:moveTo>
                <a:lnTo>
                  <a:pt x="2886688" y="0"/>
                </a:lnTo>
                <a:lnTo>
                  <a:pt x="2886688" y="2993402"/>
                </a:lnTo>
                <a:lnTo>
                  <a:pt x="0" y="2993402"/>
                </a:lnTo>
                <a:lnTo>
                  <a:pt x="0" y="0"/>
                </a:lnTo>
                <a:close/>
              </a:path>
            </a:pathLst>
          </a:custGeom>
          <a:blipFill>
            <a:blip r:embed="rId4">
              <a:extLst>
                <a:ext uri="{96DAC541-7B7A-43D3-8B79-37D633B846F1}">
                  <asvg:svgBlip xmlns:asvg="http://schemas.microsoft.com/office/drawing/2016/SVG/main" r:embed="rId5"/>
                </a:ext>
              </a:extLst>
            </a:blip>
            <a:stretch>
              <a:fillRect l="-30939" t="0" r="0" b="0"/>
            </a:stretch>
          </a:blipFill>
        </p:spPr>
      </p:sp>
      <p:sp>
        <p:nvSpPr>
          <p:cNvPr name="Freeform 7" id="7"/>
          <p:cNvSpPr/>
          <p:nvPr/>
        </p:nvSpPr>
        <p:spPr>
          <a:xfrm flipH="false" flipV="false" rot="0">
            <a:off x="15578092" y="6766402"/>
            <a:ext cx="2624362" cy="3520598"/>
          </a:xfrm>
          <a:custGeom>
            <a:avLst/>
            <a:gdLst/>
            <a:ahLst/>
            <a:cxnLst/>
            <a:rect r="r" b="b" t="t" l="l"/>
            <a:pathLst>
              <a:path h="3520598" w="2624362">
                <a:moveTo>
                  <a:pt x="0" y="0"/>
                </a:moveTo>
                <a:lnTo>
                  <a:pt x="2624362" y="0"/>
                </a:lnTo>
                <a:lnTo>
                  <a:pt x="2624362" y="3520598"/>
                </a:lnTo>
                <a:lnTo>
                  <a:pt x="0" y="35205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2891178">
            <a:off x="804737" y="1507422"/>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8">
              <a:extLst>
                <a:ext uri="{96DAC541-7B7A-43D3-8B79-37D633B846F1}">
                  <asvg:svgBlip xmlns:asvg="http://schemas.microsoft.com/office/drawing/2016/SVG/main" r:embed="rId9"/>
                </a:ext>
              </a:extLst>
            </a:blip>
            <a:stretch>
              <a:fillRect l="-246415" t="-129667" r="0" b="0"/>
            </a:stretch>
          </a:blipFill>
        </p:spPr>
      </p:sp>
      <p:sp>
        <p:nvSpPr>
          <p:cNvPr name="Freeform 9" id="9"/>
          <p:cNvSpPr/>
          <p:nvPr/>
        </p:nvSpPr>
        <p:spPr>
          <a:xfrm flipH="false" flipV="false" rot="2508821">
            <a:off x="2521551" y="689407"/>
            <a:ext cx="1095319" cy="1176171"/>
          </a:xfrm>
          <a:custGeom>
            <a:avLst/>
            <a:gdLst/>
            <a:ahLst/>
            <a:cxnLst/>
            <a:rect r="r" b="b" t="t" l="l"/>
            <a:pathLst>
              <a:path h="1176171" w="1095319">
                <a:moveTo>
                  <a:pt x="0" y="0"/>
                </a:moveTo>
                <a:lnTo>
                  <a:pt x="1095319" y="0"/>
                </a:lnTo>
                <a:lnTo>
                  <a:pt x="1095319" y="1176171"/>
                </a:lnTo>
                <a:lnTo>
                  <a:pt x="0" y="1176171"/>
                </a:lnTo>
                <a:lnTo>
                  <a:pt x="0" y="0"/>
                </a:lnTo>
                <a:close/>
              </a:path>
            </a:pathLst>
          </a:custGeom>
          <a:blipFill>
            <a:blip r:embed="rId8">
              <a:extLst>
                <a:ext uri="{96DAC541-7B7A-43D3-8B79-37D633B846F1}">
                  <asvg:svgBlip xmlns:asvg="http://schemas.microsoft.com/office/drawing/2016/SVG/main" r:embed="rId9"/>
                </a:ext>
              </a:extLst>
            </a:blip>
            <a:stretch>
              <a:fillRect l="-246415" t="-129667" r="0" b="0"/>
            </a:stretch>
          </a:blipFill>
        </p:spPr>
      </p:sp>
      <p:sp>
        <p:nvSpPr>
          <p:cNvPr name="Freeform 10" id="10"/>
          <p:cNvSpPr/>
          <p:nvPr/>
        </p:nvSpPr>
        <p:spPr>
          <a:xfrm flipH="false" flipV="false" rot="9091394">
            <a:off x="14245398" y="-994023"/>
            <a:ext cx="2396390" cy="3595097"/>
          </a:xfrm>
          <a:custGeom>
            <a:avLst/>
            <a:gdLst/>
            <a:ahLst/>
            <a:cxnLst/>
            <a:rect r="r" b="b" t="t" l="l"/>
            <a:pathLst>
              <a:path h="3595097" w="2396390">
                <a:moveTo>
                  <a:pt x="0" y="0"/>
                </a:moveTo>
                <a:lnTo>
                  <a:pt x="2396390" y="0"/>
                </a:lnTo>
                <a:lnTo>
                  <a:pt x="2396390" y="3595097"/>
                </a:lnTo>
                <a:lnTo>
                  <a:pt x="0" y="3595097"/>
                </a:lnTo>
                <a:lnTo>
                  <a:pt x="0" y="0"/>
                </a:lnTo>
                <a:close/>
              </a:path>
            </a:pathLst>
          </a:custGeom>
          <a:blipFill>
            <a:blip r:embed="rId4">
              <a:extLst>
                <a:ext uri="{96DAC541-7B7A-43D3-8B79-37D633B846F1}">
                  <asvg:svgBlip xmlns:asvg="http://schemas.microsoft.com/office/drawing/2016/SVG/main" r:embed="rId5"/>
                </a:ext>
              </a:extLst>
            </a:blip>
            <a:stretch>
              <a:fillRect l="-44760" t="0" r="-44673" b="0"/>
            </a:stretch>
          </a:blipFill>
        </p:spPr>
      </p:sp>
      <p:sp>
        <p:nvSpPr>
          <p:cNvPr name="TextBox 11" id="11"/>
          <p:cNvSpPr txBox="true"/>
          <p:nvPr/>
        </p:nvSpPr>
        <p:spPr>
          <a:xfrm rot="0">
            <a:off x="3069210" y="3590767"/>
            <a:ext cx="6583502" cy="4234139"/>
          </a:xfrm>
          <a:prstGeom prst="rect">
            <a:avLst/>
          </a:prstGeom>
        </p:spPr>
        <p:txBody>
          <a:bodyPr anchor="t" rtlCol="false" tIns="0" lIns="0" bIns="0" rIns="0">
            <a:spAutoFit/>
          </a:bodyPr>
          <a:lstStyle/>
          <a:p>
            <a:pPr algn="ctr">
              <a:lnSpc>
                <a:spcPts val="5606"/>
              </a:lnSpc>
            </a:pPr>
            <a:r>
              <a:rPr lang="en-US" sz="4004">
                <a:solidFill>
                  <a:srgbClr val="000000"/>
                </a:solidFill>
                <a:latin typeface="Baloo"/>
                <a:ea typeface="Baloo"/>
                <a:cs typeface="Baloo"/>
                <a:sym typeface="Baloo"/>
              </a:rPr>
              <a:t>Nguyễn Huy Tâm Hoa</a:t>
            </a:r>
          </a:p>
          <a:p>
            <a:pPr algn="ctr">
              <a:lnSpc>
                <a:spcPts val="5606"/>
              </a:lnSpc>
            </a:pPr>
            <a:r>
              <a:rPr lang="en-US" sz="4004">
                <a:solidFill>
                  <a:srgbClr val="000000"/>
                </a:solidFill>
                <a:latin typeface="Baloo"/>
                <a:ea typeface="Baloo"/>
                <a:cs typeface="Baloo"/>
                <a:sym typeface="Baloo"/>
              </a:rPr>
              <a:t>Đinh Đức Hoàng</a:t>
            </a:r>
          </a:p>
          <a:p>
            <a:pPr algn="ctr">
              <a:lnSpc>
                <a:spcPts val="5606"/>
              </a:lnSpc>
            </a:pPr>
            <a:r>
              <a:rPr lang="en-US" sz="4004">
                <a:solidFill>
                  <a:srgbClr val="000000"/>
                </a:solidFill>
                <a:latin typeface="Baloo"/>
                <a:ea typeface="Baloo"/>
                <a:cs typeface="Baloo"/>
                <a:sym typeface="Baloo"/>
              </a:rPr>
              <a:t>Nguyễn Huy Hoàng</a:t>
            </a:r>
          </a:p>
          <a:p>
            <a:pPr algn="ctr">
              <a:lnSpc>
                <a:spcPts val="5606"/>
              </a:lnSpc>
            </a:pPr>
            <a:r>
              <a:rPr lang="en-US" sz="4004">
                <a:solidFill>
                  <a:srgbClr val="000000"/>
                </a:solidFill>
                <a:latin typeface="Baloo"/>
                <a:ea typeface="Baloo"/>
                <a:cs typeface="Baloo"/>
                <a:sym typeface="Baloo"/>
              </a:rPr>
              <a:t>Nguyễn Việt Hoàng</a:t>
            </a:r>
          </a:p>
          <a:p>
            <a:pPr algn="ctr">
              <a:lnSpc>
                <a:spcPts val="5606"/>
              </a:lnSpc>
            </a:pPr>
            <a:r>
              <a:rPr lang="en-US" sz="4004">
                <a:solidFill>
                  <a:srgbClr val="000000"/>
                </a:solidFill>
                <a:latin typeface="Baloo"/>
                <a:ea typeface="Baloo"/>
                <a:cs typeface="Baloo"/>
                <a:sym typeface="Baloo"/>
              </a:rPr>
              <a:t>Lương Duyên Hợp</a:t>
            </a:r>
          </a:p>
          <a:p>
            <a:pPr algn="ctr">
              <a:lnSpc>
                <a:spcPts val="5606"/>
              </a:lnSpc>
            </a:pPr>
            <a:r>
              <a:rPr lang="en-US" sz="4004">
                <a:solidFill>
                  <a:srgbClr val="000000"/>
                </a:solidFill>
                <a:latin typeface="Baloo"/>
                <a:ea typeface="Baloo"/>
                <a:cs typeface="Baloo"/>
                <a:sym typeface="Baloo"/>
              </a:rPr>
              <a:t>Lê Hoàng Huy</a:t>
            </a:r>
          </a:p>
        </p:txBody>
      </p:sp>
      <p:sp>
        <p:nvSpPr>
          <p:cNvPr name="TextBox 12" id="12"/>
          <p:cNvSpPr txBox="true"/>
          <p:nvPr/>
        </p:nvSpPr>
        <p:spPr>
          <a:xfrm rot="0">
            <a:off x="9238594" y="3581242"/>
            <a:ext cx="6520926" cy="3530710"/>
          </a:xfrm>
          <a:prstGeom prst="rect">
            <a:avLst/>
          </a:prstGeom>
        </p:spPr>
        <p:txBody>
          <a:bodyPr anchor="t" rtlCol="false" tIns="0" lIns="0" bIns="0" rIns="0">
            <a:spAutoFit/>
          </a:bodyPr>
          <a:lstStyle/>
          <a:p>
            <a:pPr algn="ctr">
              <a:lnSpc>
                <a:spcPts val="5601"/>
              </a:lnSpc>
            </a:pPr>
            <a:r>
              <a:rPr lang="en-US" sz="4001">
                <a:solidFill>
                  <a:srgbClr val="000000"/>
                </a:solidFill>
                <a:latin typeface="Baloo"/>
                <a:ea typeface="Baloo"/>
                <a:cs typeface="Baloo"/>
                <a:sym typeface="Baloo"/>
              </a:rPr>
              <a:t>Mai Trường Huy</a:t>
            </a:r>
          </a:p>
          <a:p>
            <a:pPr algn="ctr">
              <a:lnSpc>
                <a:spcPts val="5601"/>
              </a:lnSpc>
            </a:pPr>
            <a:r>
              <a:rPr lang="en-US" sz="4001">
                <a:solidFill>
                  <a:srgbClr val="000000"/>
                </a:solidFill>
                <a:latin typeface="Baloo"/>
                <a:ea typeface="Baloo"/>
                <a:cs typeface="Baloo"/>
                <a:sym typeface="Baloo"/>
              </a:rPr>
              <a:t>Trần Hữu Hưng</a:t>
            </a:r>
          </a:p>
          <a:p>
            <a:pPr algn="ctr">
              <a:lnSpc>
                <a:spcPts val="5601"/>
              </a:lnSpc>
            </a:pPr>
            <a:r>
              <a:rPr lang="en-US" sz="4001">
                <a:solidFill>
                  <a:srgbClr val="000000"/>
                </a:solidFill>
                <a:latin typeface="Baloo"/>
                <a:ea typeface="Baloo"/>
                <a:cs typeface="Baloo"/>
                <a:sym typeface="Baloo"/>
              </a:rPr>
              <a:t>Lưu Tùng Lâm</a:t>
            </a:r>
          </a:p>
          <a:p>
            <a:pPr algn="ctr">
              <a:lnSpc>
                <a:spcPts val="5601"/>
              </a:lnSpc>
            </a:pPr>
            <a:r>
              <a:rPr lang="en-US" sz="4001">
                <a:solidFill>
                  <a:srgbClr val="000000"/>
                </a:solidFill>
                <a:latin typeface="Baloo"/>
                <a:ea typeface="Baloo"/>
                <a:cs typeface="Baloo"/>
                <a:sym typeface="Baloo"/>
              </a:rPr>
              <a:t>Nguyễn Thùy Linh</a:t>
            </a:r>
          </a:p>
          <a:p>
            <a:pPr algn="ctr">
              <a:lnSpc>
                <a:spcPts val="5601"/>
              </a:lnSpc>
            </a:pPr>
            <a:r>
              <a:rPr lang="en-US" sz="4001">
                <a:solidFill>
                  <a:srgbClr val="000000"/>
                </a:solidFill>
                <a:latin typeface="Baloo"/>
                <a:ea typeface="Baloo"/>
                <a:cs typeface="Baloo"/>
                <a:sym typeface="Baloo"/>
              </a:rPr>
              <a:t>Hà Việt Long</a:t>
            </a:r>
          </a:p>
        </p:txBody>
      </p:sp>
      <p:sp>
        <p:nvSpPr>
          <p:cNvPr name="TextBox 13" id="13"/>
          <p:cNvSpPr txBox="true"/>
          <p:nvPr/>
        </p:nvSpPr>
        <p:spPr>
          <a:xfrm rot="0">
            <a:off x="6472060" y="1703728"/>
            <a:ext cx="6061948" cy="1035437"/>
          </a:xfrm>
          <a:prstGeom prst="rect">
            <a:avLst/>
          </a:prstGeom>
        </p:spPr>
        <p:txBody>
          <a:bodyPr anchor="t" rtlCol="false" tIns="0" lIns="0" bIns="0" rIns="0">
            <a:spAutoFit/>
          </a:bodyPr>
          <a:lstStyle/>
          <a:p>
            <a:pPr algn="ctr">
              <a:lnSpc>
                <a:spcPts val="8553"/>
              </a:lnSpc>
            </a:pPr>
            <a:r>
              <a:rPr lang="en-US" sz="6109">
                <a:solidFill>
                  <a:srgbClr val="674E2F"/>
                </a:solidFill>
                <a:latin typeface="Baloo"/>
                <a:ea typeface="Baloo"/>
                <a:cs typeface="Baloo"/>
                <a:sym typeface="Baloo"/>
              </a:rPr>
              <a:t>Thành viên nhóm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793301" y="6628021"/>
            <a:ext cx="4451621" cy="6034246"/>
          </a:xfrm>
          <a:custGeom>
            <a:avLst/>
            <a:gdLst/>
            <a:ahLst/>
            <a:cxnLst/>
            <a:rect r="r" b="b" t="t" l="l"/>
            <a:pathLst>
              <a:path h="6034246" w="4451621">
                <a:moveTo>
                  <a:pt x="0" y="0"/>
                </a:moveTo>
                <a:lnTo>
                  <a:pt x="4451620" y="0"/>
                </a:lnTo>
                <a:lnTo>
                  <a:pt x="4451620" y="6034246"/>
                </a:lnTo>
                <a:lnTo>
                  <a:pt x="0" y="6034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077526" y="6628021"/>
            <a:ext cx="4451621" cy="6034246"/>
          </a:xfrm>
          <a:custGeom>
            <a:avLst/>
            <a:gdLst/>
            <a:ahLst/>
            <a:cxnLst/>
            <a:rect r="r" b="b" t="t" l="l"/>
            <a:pathLst>
              <a:path h="6034246" w="4451621">
                <a:moveTo>
                  <a:pt x="4451621" y="0"/>
                </a:moveTo>
                <a:lnTo>
                  <a:pt x="0" y="0"/>
                </a:lnTo>
                <a:lnTo>
                  <a:pt x="0" y="6034246"/>
                </a:lnTo>
                <a:lnTo>
                  <a:pt x="4451621" y="6034246"/>
                </a:lnTo>
                <a:lnTo>
                  <a:pt x="445162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6646699" y="58725"/>
            <a:ext cx="1641301" cy="1736331"/>
            <a:chOff x="0" y="0"/>
            <a:chExt cx="2188402" cy="2315107"/>
          </a:xfrm>
        </p:grpSpPr>
        <p:sp>
          <p:nvSpPr>
            <p:cNvPr name="Freeform 8" id="8"/>
            <p:cNvSpPr/>
            <p:nvPr/>
          </p:nvSpPr>
          <p:spPr>
            <a:xfrm flipH="false" flipV="false" rot="0">
              <a:off x="1177533" y="522145"/>
              <a:ext cx="1010868" cy="1500483"/>
            </a:xfrm>
            <a:custGeom>
              <a:avLst/>
              <a:gdLst/>
              <a:ahLst/>
              <a:cxnLst/>
              <a:rect r="r" b="b" t="t" l="l"/>
              <a:pathLst>
                <a:path h="1500483" w="1010868">
                  <a:moveTo>
                    <a:pt x="0" y="0"/>
                  </a:moveTo>
                  <a:lnTo>
                    <a:pt x="1010869" y="0"/>
                  </a:lnTo>
                  <a:lnTo>
                    <a:pt x="1010869" y="1500483"/>
                  </a:lnTo>
                  <a:lnTo>
                    <a:pt x="0" y="1500483"/>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9" id="9"/>
            <p:cNvSpPr/>
            <p:nvPr/>
          </p:nvSpPr>
          <p:spPr>
            <a:xfrm flipH="true" flipV="false" rot="-344133">
              <a:off x="58602" y="37821"/>
              <a:ext cx="817688" cy="1213736"/>
            </a:xfrm>
            <a:custGeom>
              <a:avLst/>
              <a:gdLst/>
              <a:ahLst/>
              <a:cxnLst/>
              <a:rect r="r" b="b" t="t" l="l"/>
              <a:pathLst>
                <a:path h="1213736" w="817688">
                  <a:moveTo>
                    <a:pt x="817688" y="0"/>
                  </a:moveTo>
                  <a:lnTo>
                    <a:pt x="0" y="0"/>
                  </a:lnTo>
                  <a:lnTo>
                    <a:pt x="0" y="1213736"/>
                  </a:lnTo>
                  <a:lnTo>
                    <a:pt x="817688" y="1213736"/>
                  </a:lnTo>
                  <a:lnTo>
                    <a:pt x="817688"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sp>
          <p:nvSpPr>
            <p:cNvPr name="Freeform 10" id="10"/>
            <p:cNvSpPr/>
            <p:nvPr/>
          </p:nvSpPr>
          <p:spPr>
            <a:xfrm flipH="false" flipV="false" rot="3285548">
              <a:off x="316783" y="1367774"/>
              <a:ext cx="543828" cy="919779"/>
            </a:xfrm>
            <a:custGeom>
              <a:avLst/>
              <a:gdLst/>
              <a:ahLst/>
              <a:cxnLst/>
              <a:rect r="r" b="b" t="t" l="l"/>
              <a:pathLst>
                <a:path h="919779" w="543828">
                  <a:moveTo>
                    <a:pt x="0" y="0"/>
                  </a:moveTo>
                  <a:lnTo>
                    <a:pt x="543828" y="0"/>
                  </a:lnTo>
                  <a:lnTo>
                    <a:pt x="543828" y="919779"/>
                  </a:lnTo>
                  <a:lnTo>
                    <a:pt x="0" y="919779"/>
                  </a:lnTo>
                  <a:lnTo>
                    <a:pt x="0" y="0"/>
                  </a:lnTo>
                  <a:close/>
                </a:path>
              </a:pathLst>
            </a:custGeom>
            <a:blipFill>
              <a:blip r:embed="rId8">
                <a:extLst>
                  <a:ext uri="{96DAC541-7B7A-43D3-8B79-37D633B846F1}">
                    <asvg:svgBlip xmlns:asvg="http://schemas.microsoft.com/office/drawing/2016/SVG/main" r:embed="rId9"/>
                  </a:ext>
                </a:extLst>
              </a:blip>
              <a:stretch>
                <a:fillRect l="-753958" t="0" r="0" b="-421015"/>
              </a:stretch>
            </a:blipFill>
          </p:spPr>
        </p:sp>
      </p:grpSp>
      <p:grpSp>
        <p:nvGrpSpPr>
          <p:cNvPr name="Group 11" id="11"/>
          <p:cNvGrpSpPr/>
          <p:nvPr/>
        </p:nvGrpSpPr>
        <p:grpSpPr>
          <a:xfrm rot="0">
            <a:off x="148284" y="296685"/>
            <a:ext cx="1807041" cy="1260411"/>
            <a:chOff x="0" y="0"/>
            <a:chExt cx="2409388" cy="1680548"/>
          </a:xfrm>
        </p:grpSpPr>
        <p:sp>
          <p:nvSpPr>
            <p:cNvPr name="Freeform 12" id="12"/>
            <p:cNvSpPr/>
            <p:nvPr/>
          </p:nvSpPr>
          <p:spPr>
            <a:xfrm flipH="false" flipV="false" rot="5489537">
              <a:off x="1241236" y="-69133"/>
              <a:ext cx="930840" cy="1381693"/>
            </a:xfrm>
            <a:custGeom>
              <a:avLst/>
              <a:gdLst/>
              <a:ahLst/>
              <a:cxnLst/>
              <a:rect r="r" b="b" t="t" l="l"/>
              <a:pathLst>
                <a:path h="1381693" w="930840">
                  <a:moveTo>
                    <a:pt x="0" y="0"/>
                  </a:moveTo>
                  <a:lnTo>
                    <a:pt x="930840" y="0"/>
                  </a:lnTo>
                  <a:lnTo>
                    <a:pt x="930840" y="1381692"/>
                  </a:lnTo>
                  <a:lnTo>
                    <a:pt x="0" y="1381692"/>
                  </a:lnTo>
                  <a:lnTo>
                    <a:pt x="0" y="0"/>
                  </a:lnTo>
                  <a:close/>
                </a:path>
              </a:pathLst>
            </a:custGeom>
            <a:blipFill>
              <a:blip r:embed="rId10">
                <a:extLst>
                  <a:ext uri="{96DAC541-7B7A-43D3-8B79-37D633B846F1}">
                    <asvg:svgBlip xmlns:asvg="http://schemas.microsoft.com/office/drawing/2016/SVG/main" r:embed="rId11"/>
                  </a:ext>
                </a:extLst>
              </a:blip>
              <a:stretch>
                <a:fillRect l="0" t="-203606" r="-550428" b="-153238"/>
              </a:stretch>
            </a:blipFill>
          </p:spPr>
        </p:sp>
        <p:sp>
          <p:nvSpPr>
            <p:cNvPr name="Freeform 13" id="13"/>
            <p:cNvSpPr/>
            <p:nvPr/>
          </p:nvSpPr>
          <p:spPr>
            <a:xfrm flipH="true" flipV="false" rot="5145403">
              <a:off x="208671" y="704931"/>
              <a:ext cx="752954" cy="1117647"/>
            </a:xfrm>
            <a:custGeom>
              <a:avLst/>
              <a:gdLst/>
              <a:ahLst/>
              <a:cxnLst/>
              <a:rect r="r" b="b" t="t" l="l"/>
              <a:pathLst>
                <a:path h="1117647" w="752954">
                  <a:moveTo>
                    <a:pt x="752954" y="0"/>
                  </a:moveTo>
                  <a:lnTo>
                    <a:pt x="0" y="0"/>
                  </a:lnTo>
                  <a:lnTo>
                    <a:pt x="0" y="1117647"/>
                  </a:lnTo>
                  <a:lnTo>
                    <a:pt x="752954" y="1117647"/>
                  </a:lnTo>
                  <a:lnTo>
                    <a:pt x="752954"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sp>
          <p:nvSpPr>
            <p:cNvPr name="Freeform 14" id="14"/>
            <p:cNvSpPr/>
            <p:nvPr/>
          </p:nvSpPr>
          <p:spPr>
            <a:xfrm flipH="false" flipV="false" rot="0">
              <a:off x="381690" y="0"/>
              <a:ext cx="500774" cy="846962"/>
            </a:xfrm>
            <a:custGeom>
              <a:avLst/>
              <a:gdLst/>
              <a:ahLst/>
              <a:cxnLst/>
              <a:rect r="r" b="b" t="t" l="l"/>
              <a:pathLst>
                <a:path h="846962" w="500774">
                  <a:moveTo>
                    <a:pt x="0" y="0"/>
                  </a:moveTo>
                  <a:lnTo>
                    <a:pt x="500774" y="0"/>
                  </a:lnTo>
                  <a:lnTo>
                    <a:pt x="500774" y="846962"/>
                  </a:lnTo>
                  <a:lnTo>
                    <a:pt x="0" y="846962"/>
                  </a:lnTo>
                  <a:lnTo>
                    <a:pt x="0" y="0"/>
                  </a:lnTo>
                  <a:close/>
                </a:path>
              </a:pathLst>
            </a:custGeom>
            <a:blipFill>
              <a:blip r:embed="rId8">
                <a:extLst>
                  <a:ext uri="{96DAC541-7B7A-43D3-8B79-37D633B846F1}">
                    <asvg:svgBlip xmlns:asvg="http://schemas.microsoft.com/office/drawing/2016/SVG/main" r:embed="rId9"/>
                  </a:ext>
                </a:extLst>
              </a:blip>
              <a:stretch>
                <a:fillRect l="-753958" t="0" r="0" b="-421015"/>
              </a:stretch>
            </a:blipFill>
          </p:spPr>
        </p:sp>
      </p:grpSp>
      <p:sp>
        <p:nvSpPr>
          <p:cNvPr name="TextBox 15" id="15"/>
          <p:cNvSpPr txBox="true"/>
          <p:nvPr/>
        </p:nvSpPr>
        <p:spPr>
          <a:xfrm rot="0">
            <a:off x="1576949" y="933450"/>
            <a:ext cx="15512024" cy="1739900"/>
          </a:xfrm>
          <a:prstGeom prst="rect">
            <a:avLst/>
          </a:prstGeom>
        </p:spPr>
        <p:txBody>
          <a:bodyPr anchor="t" rtlCol="false" tIns="0" lIns="0" bIns="0" rIns="0">
            <a:spAutoFit/>
          </a:bodyPr>
          <a:lstStyle/>
          <a:p>
            <a:pPr algn="l">
              <a:lnSpc>
                <a:spcPts val="7000"/>
              </a:lnSpc>
            </a:pPr>
            <a:r>
              <a:rPr lang="en-US" sz="5000">
                <a:solidFill>
                  <a:srgbClr val="674E2F"/>
                </a:solidFill>
                <a:latin typeface="Paytone One"/>
                <a:ea typeface="Paytone One"/>
                <a:cs typeface="Paytone One"/>
                <a:sym typeface="Paytone One"/>
              </a:rPr>
              <a:t>3.2 Tham gia vào các hoạt động xã hội liên quan đến bình đẳng giới</a:t>
            </a:r>
          </a:p>
        </p:txBody>
      </p:sp>
      <p:sp>
        <p:nvSpPr>
          <p:cNvPr name="TextBox 16" id="16"/>
          <p:cNvSpPr txBox="true"/>
          <p:nvPr/>
        </p:nvSpPr>
        <p:spPr>
          <a:xfrm rot="0">
            <a:off x="2388502" y="2930893"/>
            <a:ext cx="13510997" cy="3114675"/>
          </a:xfrm>
          <a:prstGeom prst="rect">
            <a:avLst/>
          </a:prstGeom>
        </p:spPr>
        <p:txBody>
          <a:bodyPr anchor="t" rtlCol="false" tIns="0" lIns="0" bIns="0" rIns="0">
            <a:spAutoFit/>
          </a:bodyPr>
          <a:lstStyle/>
          <a:p>
            <a:pPr algn="just">
              <a:lnSpc>
                <a:spcPts val="4199"/>
              </a:lnSpc>
            </a:pPr>
            <a:r>
              <a:rPr lang="en-US" sz="2999">
                <a:solidFill>
                  <a:srgbClr val="000000"/>
                </a:solidFill>
                <a:latin typeface="Canva Sans"/>
                <a:ea typeface="Canva Sans"/>
                <a:cs typeface="Canva Sans"/>
                <a:sym typeface="Canva Sans"/>
              </a:rPr>
              <a:t>Thanh niên Việt Nam tích cực tham gia vào các hoạt động xã hội liên quan đến bình đẳng giới, đóng góp không nhỏ vào việc nâng cao nhận thức và thúc đẩy thay đổi trong xã hội. Họ không chỉ tham gia mà còn tổ chức nhiều hoạt động nhằm tuyên truyền và giáo dục về bình đẳng giới.</a:t>
            </a:r>
          </a:p>
          <a:p>
            <a:pPr algn="just">
              <a:lnSpc>
                <a:spcPts val="4199"/>
              </a:lnSpc>
            </a:pPr>
          </a:p>
          <a:p>
            <a:pPr algn="just">
              <a:lnSpc>
                <a:spcPts val="4199"/>
              </a:lnSpc>
            </a:pPr>
          </a:p>
        </p:txBody>
      </p:sp>
      <p:sp>
        <p:nvSpPr>
          <p:cNvPr name="TextBox 17" id="17"/>
          <p:cNvSpPr txBox="true"/>
          <p:nvPr/>
        </p:nvSpPr>
        <p:spPr>
          <a:xfrm rot="0">
            <a:off x="2374095" y="5542171"/>
            <a:ext cx="13510997" cy="2114549"/>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ea typeface="Canva Sans"/>
                <a:cs typeface="Canva Sans"/>
                <a:sym typeface="Canva Sans"/>
              </a:rPr>
              <a:t>Ngoài ra, thanh niên còn tham gia vào các dự án phi chính phủ và các tổ chức quốc tế hoạt động tại Việt Nam. Không chỉ dừng lại ở việc tham gia, nhiều thanh niên Việt Nam còn chủ động khởi xướng các dự án cộng đồng riêng của mình.</a:t>
            </a:r>
            <a:r>
              <a:rPr lang="en-US" sz="3000">
                <a:solidFill>
                  <a:srgbClr val="000000"/>
                </a:solidFill>
                <a:latin typeface="Canva Sans"/>
                <a:ea typeface="Canva Sans"/>
                <a:cs typeface="Canva Sans"/>
                <a:sym typeface="Canva Sans"/>
              </a:rPr>
              <a: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7765427"/>
            <a:ext cx="1775073" cy="2681205"/>
          </a:xfrm>
          <a:custGeom>
            <a:avLst/>
            <a:gdLst/>
            <a:ahLst/>
            <a:cxnLst/>
            <a:rect r="r" b="b" t="t" l="l"/>
            <a:pathLst>
              <a:path h="2681205" w="1775073">
                <a:moveTo>
                  <a:pt x="0" y="0"/>
                </a:moveTo>
                <a:lnTo>
                  <a:pt x="1775073" y="0"/>
                </a:lnTo>
                <a:lnTo>
                  <a:pt x="1775073" y="2681205"/>
                </a:lnTo>
                <a:lnTo>
                  <a:pt x="0" y="26812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336361" y="100658"/>
            <a:ext cx="1845879" cy="2502119"/>
          </a:xfrm>
          <a:custGeom>
            <a:avLst/>
            <a:gdLst/>
            <a:ahLst/>
            <a:cxnLst/>
            <a:rect r="r" b="b" t="t" l="l"/>
            <a:pathLst>
              <a:path h="2502119" w="1845879">
                <a:moveTo>
                  <a:pt x="0" y="0"/>
                </a:moveTo>
                <a:lnTo>
                  <a:pt x="1845878" y="0"/>
                </a:lnTo>
                <a:lnTo>
                  <a:pt x="1845878" y="2502120"/>
                </a:lnTo>
                <a:lnTo>
                  <a:pt x="0" y="2502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032515" y="1351718"/>
            <a:ext cx="11945640" cy="5700790"/>
          </a:xfrm>
          <a:custGeom>
            <a:avLst/>
            <a:gdLst/>
            <a:ahLst/>
            <a:cxnLst/>
            <a:rect r="r" b="b" t="t" l="l"/>
            <a:pathLst>
              <a:path h="5700790" w="11945640">
                <a:moveTo>
                  <a:pt x="0" y="0"/>
                </a:moveTo>
                <a:lnTo>
                  <a:pt x="11945640" y="0"/>
                </a:lnTo>
                <a:lnTo>
                  <a:pt x="11945640" y="5700790"/>
                </a:lnTo>
                <a:lnTo>
                  <a:pt x="0" y="5700790"/>
                </a:lnTo>
                <a:lnTo>
                  <a:pt x="0" y="0"/>
                </a:lnTo>
                <a:close/>
              </a:path>
            </a:pathLst>
          </a:custGeom>
          <a:blipFill>
            <a:blip r:embed="rId6"/>
            <a:stretch>
              <a:fillRect l="0" t="0" r="0" b="0"/>
            </a:stretch>
          </a:blipFill>
        </p:spPr>
      </p:sp>
      <p:sp>
        <p:nvSpPr>
          <p:cNvPr name="TextBox 8" id="8"/>
          <p:cNvSpPr txBox="true"/>
          <p:nvPr/>
        </p:nvSpPr>
        <p:spPr>
          <a:xfrm rot="0">
            <a:off x="5100799" y="7670177"/>
            <a:ext cx="7809072"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Dự án “We Are Women”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758852" y="8218243"/>
            <a:ext cx="3907730" cy="5716864"/>
          </a:xfrm>
          <a:custGeom>
            <a:avLst/>
            <a:gdLst/>
            <a:ahLst/>
            <a:cxnLst/>
            <a:rect r="r" b="b" t="t" l="l"/>
            <a:pathLst>
              <a:path h="5716864" w="3907730">
                <a:moveTo>
                  <a:pt x="3907730" y="0"/>
                </a:moveTo>
                <a:lnTo>
                  <a:pt x="0" y="0"/>
                </a:lnTo>
                <a:lnTo>
                  <a:pt x="0" y="5716864"/>
                </a:lnTo>
                <a:lnTo>
                  <a:pt x="3907730" y="5716864"/>
                </a:lnTo>
                <a:lnTo>
                  <a:pt x="39077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06300" y="273998"/>
            <a:ext cx="1444799" cy="1007747"/>
            <a:chOff x="0" y="0"/>
            <a:chExt cx="1926399" cy="1343663"/>
          </a:xfrm>
        </p:grpSpPr>
        <p:sp>
          <p:nvSpPr>
            <p:cNvPr name="Freeform 7" id="7"/>
            <p:cNvSpPr/>
            <p:nvPr/>
          </p:nvSpPr>
          <p:spPr>
            <a:xfrm flipH="false" flipV="false" rot="5489537">
              <a:off x="992416" y="-55275"/>
              <a:ext cx="744243" cy="1104717"/>
            </a:xfrm>
            <a:custGeom>
              <a:avLst/>
              <a:gdLst/>
              <a:ahLst/>
              <a:cxnLst/>
              <a:rect r="r" b="b" t="t" l="l"/>
              <a:pathLst>
                <a:path h="1104717" w="744243">
                  <a:moveTo>
                    <a:pt x="0" y="0"/>
                  </a:moveTo>
                  <a:lnTo>
                    <a:pt x="744242" y="0"/>
                  </a:lnTo>
                  <a:lnTo>
                    <a:pt x="744242" y="1104717"/>
                  </a:lnTo>
                  <a:lnTo>
                    <a:pt x="0" y="1104717"/>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8" id="8"/>
            <p:cNvSpPr/>
            <p:nvPr/>
          </p:nvSpPr>
          <p:spPr>
            <a:xfrm flipH="true" flipV="false" rot="5145403">
              <a:off x="166840" y="563620"/>
              <a:ext cx="602016" cy="893602"/>
            </a:xfrm>
            <a:custGeom>
              <a:avLst/>
              <a:gdLst/>
              <a:ahLst/>
              <a:cxnLst/>
              <a:rect r="r" b="b" t="t" l="l"/>
              <a:pathLst>
                <a:path h="893602" w="602016">
                  <a:moveTo>
                    <a:pt x="602016" y="0"/>
                  </a:moveTo>
                  <a:lnTo>
                    <a:pt x="0" y="0"/>
                  </a:lnTo>
                  <a:lnTo>
                    <a:pt x="0" y="893602"/>
                  </a:lnTo>
                  <a:lnTo>
                    <a:pt x="602016" y="893602"/>
                  </a:lnTo>
                  <a:lnTo>
                    <a:pt x="602016"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sp>
          <p:nvSpPr>
            <p:cNvPr name="Freeform 9" id="9"/>
            <p:cNvSpPr/>
            <p:nvPr/>
          </p:nvSpPr>
          <p:spPr>
            <a:xfrm flipH="false" flipV="false" rot="0">
              <a:off x="305176" y="0"/>
              <a:ext cx="400388" cy="677178"/>
            </a:xfrm>
            <a:custGeom>
              <a:avLst/>
              <a:gdLst/>
              <a:ahLst/>
              <a:cxnLst/>
              <a:rect r="r" b="b" t="t" l="l"/>
              <a:pathLst>
                <a:path h="677178" w="400388">
                  <a:moveTo>
                    <a:pt x="0" y="0"/>
                  </a:moveTo>
                  <a:lnTo>
                    <a:pt x="400388" y="0"/>
                  </a:lnTo>
                  <a:lnTo>
                    <a:pt x="400388" y="677178"/>
                  </a:lnTo>
                  <a:lnTo>
                    <a:pt x="0" y="677178"/>
                  </a:lnTo>
                  <a:lnTo>
                    <a:pt x="0" y="0"/>
                  </a:lnTo>
                  <a:close/>
                </a:path>
              </a:pathLst>
            </a:custGeom>
            <a:blipFill>
              <a:blip r:embed="rId8">
                <a:extLst>
                  <a:ext uri="{96DAC541-7B7A-43D3-8B79-37D633B846F1}">
                    <asvg:svgBlip xmlns:asvg="http://schemas.microsoft.com/office/drawing/2016/SVG/main" r:embed="rId9"/>
                  </a:ext>
                </a:extLst>
              </a:blip>
              <a:stretch>
                <a:fillRect l="-753958" t="0" r="0" b="-421015"/>
              </a:stretch>
            </a:blipFill>
          </p:spPr>
        </p:sp>
      </p:grpSp>
      <p:sp>
        <p:nvSpPr>
          <p:cNvPr name="Freeform 10" id="10"/>
          <p:cNvSpPr/>
          <p:nvPr/>
        </p:nvSpPr>
        <p:spPr>
          <a:xfrm flipH="false" flipV="false" rot="0">
            <a:off x="15929500" y="7713606"/>
            <a:ext cx="2659600" cy="3089388"/>
          </a:xfrm>
          <a:custGeom>
            <a:avLst/>
            <a:gdLst/>
            <a:ahLst/>
            <a:cxnLst/>
            <a:rect r="r" b="b" t="t" l="l"/>
            <a:pathLst>
              <a:path h="3089388" w="2659600">
                <a:moveTo>
                  <a:pt x="0" y="0"/>
                </a:moveTo>
                <a:lnTo>
                  <a:pt x="2659600" y="0"/>
                </a:lnTo>
                <a:lnTo>
                  <a:pt x="2659600" y="3089388"/>
                </a:lnTo>
                <a:lnTo>
                  <a:pt x="0" y="3089388"/>
                </a:lnTo>
                <a:lnTo>
                  <a:pt x="0" y="0"/>
                </a:lnTo>
                <a:close/>
              </a:path>
            </a:pathLst>
          </a:custGeom>
          <a:blipFill>
            <a:blip r:embed="rId8">
              <a:extLst>
                <a:ext uri="{96DAC541-7B7A-43D3-8B79-37D633B846F1}">
                  <asvg:svgBlip xmlns:asvg="http://schemas.microsoft.com/office/drawing/2016/SVG/main" r:embed="rId9"/>
                </a:ext>
              </a:extLst>
            </a:blip>
            <a:stretch>
              <a:fillRect l="0" t="0" r="-12569" b="0"/>
            </a:stretch>
          </a:blipFill>
        </p:spPr>
      </p:sp>
      <p:grpSp>
        <p:nvGrpSpPr>
          <p:cNvPr name="Group 11" id="11"/>
          <p:cNvGrpSpPr/>
          <p:nvPr/>
        </p:nvGrpSpPr>
        <p:grpSpPr>
          <a:xfrm rot="0">
            <a:off x="16625777" y="273998"/>
            <a:ext cx="1267047" cy="1435676"/>
            <a:chOff x="0" y="0"/>
            <a:chExt cx="1689396" cy="1914234"/>
          </a:xfrm>
        </p:grpSpPr>
        <p:sp>
          <p:nvSpPr>
            <p:cNvPr name="Freeform 12" id="12"/>
            <p:cNvSpPr/>
            <p:nvPr/>
          </p:nvSpPr>
          <p:spPr>
            <a:xfrm flipH="false" flipV="false" rot="2122094">
              <a:off x="148527" y="842872"/>
              <a:ext cx="679750" cy="729927"/>
            </a:xfrm>
            <a:custGeom>
              <a:avLst/>
              <a:gdLst/>
              <a:ahLst/>
              <a:cxnLst/>
              <a:rect r="r" b="b" t="t" l="l"/>
              <a:pathLst>
                <a:path h="729927" w="679750">
                  <a:moveTo>
                    <a:pt x="0" y="0"/>
                  </a:moveTo>
                  <a:lnTo>
                    <a:pt x="679750" y="0"/>
                  </a:lnTo>
                  <a:lnTo>
                    <a:pt x="679750" y="729927"/>
                  </a:lnTo>
                  <a:lnTo>
                    <a:pt x="0" y="729927"/>
                  </a:lnTo>
                  <a:lnTo>
                    <a:pt x="0" y="0"/>
                  </a:lnTo>
                  <a:close/>
                </a:path>
              </a:pathLst>
            </a:custGeom>
            <a:blipFill>
              <a:blip r:embed="rId10">
                <a:extLst>
                  <a:ext uri="{96DAC541-7B7A-43D3-8B79-37D633B846F1}">
                    <asvg:svgBlip xmlns:asvg="http://schemas.microsoft.com/office/drawing/2016/SVG/main" r:embed="rId11"/>
                  </a:ext>
                </a:extLst>
              </a:blip>
              <a:stretch>
                <a:fillRect l="-246415" t="-129667" r="0" b="0"/>
              </a:stretch>
            </a:blipFill>
          </p:spPr>
        </p:sp>
        <p:sp>
          <p:nvSpPr>
            <p:cNvPr name="Freeform 13" id="13"/>
            <p:cNvSpPr/>
            <p:nvPr/>
          </p:nvSpPr>
          <p:spPr>
            <a:xfrm flipH="false" flipV="false" rot="0">
              <a:off x="1236792" y="1216393"/>
              <a:ext cx="452604" cy="697841"/>
            </a:xfrm>
            <a:custGeom>
              <a:avLst/>
              <a:gdLst/>
              <a:ahLst/>
              <a:cxnLst/>
              <a:rect r="r" b="b" t="t" l="l"/>
              <a:pathLst>
                <a:path h="697841" w="452604">
                  <a:moveTo>
                    <a:pt x="0" y="0"/>
                  </a:moveTo>
                  <a:lnTo>
                    <a:pt x="452604" y="0"/>
                  </a:lnTo>
                  <a:lnTo>
                    <a:pt x="452604" y="697841"/>
                  </a:lnTo>
                  <a:lnTo>
                    <a:pt x="0" y="697841"/>
                  </a:lnTo>
                  <a:lnTo>
                    <a:pt x="0" y="0"/>
                  </a:lnTo>
                  <a:close/>
                </a:path>
              </a:pathLst>
            </a:custGeom>
            <a:blipFill>
              <a:blip r:embed="rId8">
                <a:extLst>
                  <a:ext uri="{96DAC541-7B7A-43D3-8B79-37D633B846F1}">
                    <asvg:svgBlip xmlns:asvg="http://schemas.microsoft.com/office/drawing/2016/SVG/main" r:embed="rId9"/>
                  </a:ext>
                </a:extLst>
              </a:blip>
              <a:stretch>
                <a:fillRect l="-921663" t="0" r="0" b="-583763"/>
              </a:stretch>
            </a:blipFill>
          </p:spPr>
        </p:sp>
        <p:sp>
          <p:nvSpPr>
            <p:cNvPr name="Freeform 14" id="14"/>
            <p:cNvSpPr/>
            <p:nvPr/>
          </p:nvSpPr>
          <p:spPr>
            <a:xfrm flipH="false" flipV="false" rot="0">
              <a:off x="748421" y="0"/>
              <a:ext cx="714673" cy="910229"/>
            </a:xfrm>
            <a:custGeom>
              <a:avLst/>
              <a:gdLst/>
              <a:ahLst/>
              <a:cxnLst/>
              <a:rect r="r" b="b" t="t" l="l"/>
              <a:pathLst>
                <a:path h="910229" w="714673">
                  <a:moveTo>
                    <a:pt x="0" y="0"/>
                  </a:moveTo>
                  <a:lnTo>
                    <a:pt x="714673" y="0"/>
                  </a:lnTo>
                  <a:lnTo>
                    <a:pt x="714673" y="910229"/>
                  </a:lnTo>
                  <a:lnTo>
                    <a:pt x="0" y="910229"/>
                  </a:lnTo>
                  <a:lnTo>
                    <a:pt x="0" y="0"/>
                  </a:lnTo>
                  <a:close/>
                </a:path>
              </a:pathLst>
            </a:custGeom>
            <a:blipFill>
              <a:blip r:embed="rId12">
                <a:extLst>
                  <a:ext uri="{96DAC541-7B7A-43D3-8B79-37D633B846F1}">
                    <asvg:svgBlip xmlns:asvg="http://schemas.microsoft.com/office/drawing/2016/SVG/main" r:embed="rId13"/>
                  </a:ext>
                </a:extLst>
              </a:blip>
              <a:stretch>
                <a:fillRect l="0" t="-248358" r="-580760" b="-208899"/>
              </a:stretch>
            </a:blipFill>
          </p:spPr>
        </p:sp>
      </p:grpSp>
      <p:sp>
        <p:nvSpPr>
          <p:cNvPr name="TextBox 15" id="15"/>
          <p:cNvSpPr txBox="true"/>
          <p:nvPr/>
        </p:nvSpPr>
        <p:spPr>
          <a:xfrm rot="0">
            <a:off x="2019090" y="896586"/>
            <a:ext cx="14338695" cy="1739900"/>
          </a:xfrm>
          <a:prstGeom prst="rect">
            <a:avLst/>
          </a:prstGeom>
        </p:spPr>
        <p:txBody>
          <a:bodyPr anchor="t" rtlCol="false" tIns="0" lIns="0" bIns="0" rIns="0">
            <a:spAutoFit/>
          </a:bodyPr>
          <a:lstStyle/>
          <a:p>
            <a:pPr algn="l">
              <a:lnSpc>
                <a:spcPts val="7000"/>
              </a:lnSpc>
            </a:pPr>
            <a:r>
              <a:rPr lang="en-US" sz="5000">
                <a:solidFill>
                  <a:srgbClr val="674E2F"/>
                </a:solidFill>
                <a:latin typeface="Paytone One"/>
                <a:ea typeface="Paytone One"/>
                <a:cs typeface="Paytone One"/>
                <a:sym typeface="Paytone One"/>
              </a:rPr>
              <a:t>3.3 Vai trò làm gương trong việc tôn trọng và thực hiện bình đẳng giới</a:t>
            </a:r>
          </a:p>
        </p:txBody>
      </p:sp>
      <p:sp>
        <p:nvSpPr>
          <p:cNvPr name="TextBox 16" id="16"/>
          <p:cNvSpPr txBox="true"/>
          <p:nvPr/>
        </p:nvSpPr>
        <p:spPr>
          <a:xfrm rot="0">
            <a:off x="2148878" y="4710559"/>
            <a:ext cx="14338695" cy="4934585"/>
          </a:xfrm>
          <a:prstGeom prst="rect">
            <a:avLst/>
          </a:prstGeom>
        </p:spPr>
        <p:txBody>
          <a:bodyPr anchor="t" rtlCol="false" tIns="0" lIns="0" bIns="0" rIns="0">
            <a:spAutoFit/>
          </a:bodyPr>
          <a:lstStyle/>
          <a:p>
            <a:pPr algn="just">
              <a:lnSpc>
                <a:spcPts val="4199"/>
              </a:lnSpc>
            </a:pPr>
          </a:p>
          <a:p>
            <a:pPr algn="just">
              <a:lnSpc>
                <a:spcPts val="4199"/>
              </a:lnSpc>
            </a:pPr>
            <a:r>
              <a:rPr lang="en-US" sz="2999">
                <a:solidFill>
                  <a:srgbClr val="000000"/>
                </a:solidFill>
                <a:latin typeface="Canva Sans"/>
                <a:ea typeface="Canva Sans"/>
                <a:cs typeface="Canva Sans"/>
                <a:sym typeface="Canva Sans"/>
              </a:rPr>
              <a:t>Vai trò làm gương của thanh niên còn được thể hiện rõ nét qua các hoạt động tình nguyện và cộng đồng. Các nhóm tình nguyện viên thanh niên thường xuyên tổ chức các buổi sinh hoạt, giáo dục về bình đẳng giới tại các trường học, khu dân cư. Qua đó, họ không chỉ truyền đạt kiến thức mà còn là những tấm gương sáng về tinh thần bình đẳng và tôn trọng lẫn nhau.</a:t>
            </a:r>
          </a:p>
          <a:p>
            <a:pPr algn="just">
              <a:lnSpc>
                <a:spcPts val="7279"/>
              </a:lnSpc>
            </a:pPr>
          </a:p>
          <a:p>
            <a:pPr algn="just">
              <a:lnSpc>
                <a:spcPts val="7279"/>
              </a:lnSpc>
            </a:pPr>
          </a:p>
        </p:txBody>
      </p:sp>
      <p:sp>
        <p:nvSpPr>
          <p:cNvPr name="TextBox 17" id="17"/>
          <p:cNvSpPr txBox="true"/>
          <p:nvPr/>
        </p:nvSpPr>
        <p:spPr>
          <a:xfrm rot="0">
            <a:off x="2148878" y="3177035"/>
            <a:ext cx="14338695" cy="1581149"/>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ea typeface="Canva Sans"/>
                <a:cs typeface="Canva Sans"/>
                <a:sym typeface="Canva Sans"/>
              </a:rPr>
              <a:t>Thanh niên Việt Nam đóng vai trò làm gương quan trọng trong việc tôn trọng và thực hiện bình đẳng giới, từ đó góp phần xây dựng một xã hội công bằng và tiến bộ.</a:t>
            </a:r>
            <a:r>
              <a:rPr lang="en-US" sz="3000">
                <a:solidFill>
                  <a:srgbClr val="000000"/>
                </a:solidFill>
                <a:latin typeface="Canva Sans"/>
                <a:ea typeface="Canva Sans"/>
                <a:cs typeface="Canva Sans"/>
                <a:sym typeface="Canva Sans"/>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306223" y="160606"/>
            <a:ext cx="1906154" cy="1736188"/>
          </a:xfrm>
          <a:custGeom>
            <a:avLst/>
            <a:gdLst/>
            <a:ahLst/>
            <a:cxnLst/>
            <a:rect r="r" b="b" t="t" l="l"/>
            <a:pathLst>
              <a:path h="1736188" w="1906154">
                <a:moveTo>
                  <a:pt x="0" y="0"/>
                </a:moveTo>
                <a:lnTo>
                  <a:pt x="1906154" y="0"/>
                </a:lnTo>
                <a:lnTo>
                  <a:pt x="1906154" y="1736188"/>
                </a:lnTo>
                <a:lnTo>
                  <a:pt x="0" y="1736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496589" y="7784881"/>
            <a:ext cx="2791411" cy="2502119"/>
          </a:xfrm>
          <a:custGeom>
            <a:avLst/>
            <a:gdLst/>
            <a:ahLst/>
            <a:cxnLst/>
            <a:rect r="r" b="b" t="t" l="l"/>
            <a:pathLst>
              <a:path h="2502119" w="2791411">
                <a:moveTo>
                  <a:pt x="2791411" y="0"/>
                </a:moveTo>
                <a:lnTo>
                  <a:pt x="0" y="0"/>
                </a:lnTo>
                <a:lnTo>
                  <a:pt x="0" y="2502119"/>
                </a:lnTo>
                <a:lnTo>
                  <a:pt x="2791411" y="2502119"/>
                </a:lnTo>
                <a:lnTo>
                  <a:pt x="27914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29042" y="1028700"/>
            <a:ext cx="7246718" cy="5031657"/>
          </a:xfrm>
          <a:custGeom>
            <a:avLst/>
            <a:gdLst/>
            <a:ahLst/>
            <a:cxnLst/>
            <a:rect r="r" b="b" t="t" l="l"/>
            <a:pathLst>
              <a:path h="5031657" w="7246718">
                <a:moveTo>
                  <a:pt x="0" y="0"/>
                </a:moveTo>
                <a:lnTo>
                  <a:pt x="7246718" y="0"/>
                </a:lnTo>
                <a:lnTo>
                  <a:pt x="7246718" y="5031657"/>
                </a:lnTo>
                <a:lnTo>
                  <a:pt x="0" y="5031657"/>
                </a:lnTo>
                <a:lnTo>
                  <a:pt x="0" y="0"/>
                </a:lnTo>
                <a:close/>
              </a:path>
            </a:pathLst>
          </a:custGeom>
          <a:blipFill>
            <a:blip r:embed="rId6"/>
            <a:stretch>
              <a:fillRect l="0" t="0" r="0" b="0"/>
            </a:stretch>
          </a:blipFill>
        </p:spPr>
      </p:sp>
      <p:sp>
        <p:nvSpPr>
          <p:cNvPr name="Freeform 8" id="8"/>
          <p:cNvSpPr/>
          <p:nvPr/>
        </p:nvSpPr>
        <p:spPr>
          <a:xfrm flipH="false" flipV="false" rot="0">
            <a:off x="9571982" y="2970581"/>
            <a:ext cx="6734241" cy="4920910"/>
          </a:xfrm>
          <a:custGeom>
            <a:avLst/>
            <a:gdLst/>
            <a:ahLst/>
            <a:cxnLst/>
            <a:rect r="r" b="b" t="t" l="l"/>
            <a:pathLst>
              <a:path h="4920910" w="6734241">
                <a:moveTo>
                  <a:pt x="0" y="0"/>
                </a:moveTo>
                <a:lnTo>
                  <a:pt x="6734241" y="0"/>
                </a:lnTo>
                <a:lnTo>
                  <a:pt x="6734241" y="4920910"/>
                </a:lnTo>
                <a:lnTo>
                  <a:pt x="0" y="4920910"/>
                </a:lnTo>
                <a:lnTo>
                  <a:pt x="0" y="0"/>
                </a:lnTo>
                <a:close/>
              </a:path>
            </a:pathLst>
          </a:custGeom>
          <a:blipFill>
            <a:blip r:embed="rId7"/>
            <a:stretch>
              <a:fillRect l="0" t="0" r="0" b="0"/>
            </a:stretch>
          </a:blipFill>
        </p:spPr>
      </p:sp>
      <p:sp>
        <p:nvSpPr>
          <p:cNvPr name="TextBox 9" id="9"/>
          <p:cNvSpPr txBox="true"/>
          <p:nvPr/>
        </p:nvSpPr>
        <p:spPr>
          <a:xfrm rot="0">
            <a:off x="1357655" y="7400318"/>
            <a:ext cx="7545705"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Phong trào “HeForShe”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985066" y="1028700"/>
            <a:ext cx="3437600" cy="9026520"/>
          </a:xfrm>
          <a:custGeom>
            <a:avLst/>
            <a:gdLst/>
            <a:ahLst/>
            <a:cxnLst/>
            <a:rect r="r" b="b" t="t" l="l"/>
            <a:pathLst>
              <a:path h="9026520" w="3437600">
                <a:moveTo>
                  <a:pt x="0" y="0"/>
                </a:moveTo>
                <a:lnTo>
                  <a:pt x="3437600" y="0"/>
                </a:lnTo>
                <a:lnTo>
                  <a:pt x="3437600" y="9026520"/>
                </a:lnTo>
                <a:lnTo>
                  <a:pt x="0" y="9026520"/>
                </a:lnTo>
                <a:lnTo>
                  <a:pt x="0" y="0"/>
                </a:lnTo>
                <a:close/>
              </a:path>
            </a:pathLst>
          </a:custGeom>
          <a:blipFill>
            <a:blip r:embed="rId2"/>
            <a:stretch>
              <a:fillRect l="0" t="0" r="0" b="0"/>
            </a:stretch>
          </a:blipFill>
        </p:spPr>
      </p:sp>
      <p:sp>
        <p:nvSpPr>
          <p:cNvPr name="Freeform 6" id="6"/>
          <p:cNvSpPr/>
          <p:nvPr/>
        </p:nvSpPr>
        <p:spPr>
          <a:xfrm flipH="false" flipV="false" rot="0">
            <a:off x="-356770" y="7784881"/>
            <a:ext cx="3822233" cy="2502119"/>
          </a:xfrm>
          <a:custGeom>
            <a:avLst/>
            <a:gdLst/>
            <a:ahLst/>
            <a:cxnLst/>
            <a:rect r="r" b="b" t="t" l="l"/>
            <a:pathLst>
              <a:path h="2502119" w="3822233">
                <a:moveTo>
                  <a:pt x="0" y="0"/>
                </a:moveTo>
                <a:lnTo>
                  <a:pt x="3822233" y="0"/>
                </a:lnTo>
                <a:lnTo>
                  <a:pt x="3822233" y="2502119"/>
                </a:lnTo>
                <a:lnTo>
                  <a:pt x="0" y="25021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43425" y="3713773"/>
            <a:ext cx="6576016" cy="4648230"/>
          </a:xfrm>
          <a:custGeom>
            <a:avLst/>
            <a:gdLst/>
            <a:ahLst/>
            <a:cxnLst/>
            <a:rect r="r" b="b" t="t" l="l"/>
            <a:pathLst>
              <a:path h="4648230" w="6576016">
                <a:moveTo>
                  <a:pt x="0" y="0"/>
                </a:moveTo>
                <a:lnTo>
                  <a:pt x="6576016" y="0"/>
                </a:lnTo>
                <a:lnTo>
                  <a:pt x="6576016" y="4648229"/>
                </a:lnTo>
                <a:lnTo>
                  <a:pt x="0" y="4648229"/>
                </a:lnTo>
                <a:lnTo>
                  <a:pt x="0" y="0"/>
                </a:lnTo>
                <a:close/>
              </a:path>
            </a:pathLst>
          </a:custGeom>
          <a:blipFill>
            <a:blip r:embed="rId5"/>
            <a:stretch>
              <a:fillRect l="0" t="-3052" r="0" b="-3052"/>
            </a:stretch>
          </a:blipFill>
        </p:spPr>
      </p:sp>
      <p:sp>
        <p:nvSpPr>
          <p:cNvPr name="TextBox 8" id="8"/>
          <p:cNvSpPr txBox="true"/>
          <p:nvPr/>
        </p:nvSpPr>
        <p:spPr>
          <a:xfrm rot="9985">
            <a:off x="789944" y="1568751"/>
            <a:ext cx="15510451" cy="1836982"/>
          </a:xfrm>
          <a:prstGeom prst="rect">
            <a:avLst/>
          </a:prstGeom>
        </p:spPr>
        <p:txBody>
          <a:bodyPr anchor="t" rtlCol="false" tIns="0" lIns="0" bIns="0" rIns="0">
            <a:spAutoFit/>
          </a:bodyPr>
          <a:lstStyle/>
          <a:p>
            <a:pPr algn="ctr">
              <a:lnSpc>
                <a:spcPts val="8216"/>
              </a:lnSpc>
            </a:pPr>
            <a:r>
              <a:rPr lang="en-US" sz="9336">
                <a:solidFill>
                  <a:srgbClr val="5B4A3B"/>
                </a:solidFill>
                <a:latin typeface="Baloo"/>
                <a:ea typeface="Baloo"/>
                <a:cs typeface="Baloo"/>
                <a:sym typeface="Baloo"/>
              </a:rPr>
              <a:t>4.THÁCH THỨC VÀ GIẢI PHÁP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823146">
            <a:off x="17226568" y="105063"/>
            <a:ext cx="2767567" cy="2869877"/>
          </a:xfrm>
          <a:custGeom>
            <a:avLst/>
            <a:gdLst/>
            <a:ahLst/>
            <a:cxnLst/>
            <a:rect r="r" b="b" t="t" l="l"/>
            <a:pathLst>
              <a:path h="2869877" w="2767567">
                <a:moveTo>
                  <a:pt x="0" y="0"/>
                </a:moveTo>
                <a:lnTo>
                  <a:pt x="2767567" y="0"/>
                </a:lnTo>
                <a:lnTo>
                  <a:pt x="2767567" y="2869876"/>
                </a:lnTo>
                <a:lnTo>
                  <a:pt x="0" y="2869876"/>
                </a:lnTo>
                <a:lnTo>
                  <a:pt x="0" y="0"/>
                </a:lnTo>
                <a:close/>
              </a:path>
            </a:pathLst>
          </a:custGeom>
          <a:blipFill>
            <a:blip r:embed="rId2">
              <a:extLst>
                <a:ext uri="{96DAC541-7B7A-43D3-8B79-37D633B846F1}">
                  <asvg:svgBlip xmlns:asvg="http://schemas.microsoft.com/office/drawing/2016/SVG/main" r:embed="rId3"/>
                </a:ext>
              </a:extLst>
            </a:blip>
            <a:stretch>
              <a:fillRect l="-30939" t="0" r="0" b="0"/>
            </a:stretch>
          </a:blipFill>
        </p:spPr>
      </p:sp>
      <p:grpSp>
        <p:nvGrpSpPr>
          <p:cNvPr name="Group 6" id="6"/>
          <p:cNvGrpSpPr/>
          <p:nvPr/>
        </p:nvGrpSpPr>
        <p:grpSpPr>
          <a:xfrm rot="0">
            <a:off x="15576490" y="7616680"/>
            <a:ext cx="2368293" cy="2670320"/>
            <a:chOff x="0" y="0"/>
            <a:chExt cx="3157724" cy="3560426"/>
          </a:xfrm>
        </p:grpSpPr>
        <p:sp>
          <p:nvSpPr>
            <p:cNvPr name="Freeform 7" id="7"/>
            <p:cNvSpPr/>
            <p:nvPr/>
          </p:nvSpPr>
          <p:spPr>
            <a:xfrm flipH="false" flipV="false" rot="0">
              <a:off x="1595944" y="1289490"/>
              <a:ext cx="1561780" cy="1677065"/>
            </a:xfrm>
            <a:custGeom>
              <a:avLst/>
              <a:gdLst/>
              <a:ahLst/>
              <a:cxnLst/>
              <a:rect r="r" b="b" t="t" l="l"/>
              <a:pathLst>
                <a:path h="1677065" w="1561780">
                  <a:moveTo>
                    <a:pt x="0" y="0"/>
                  </a:moveTo>
                  <a:lnTo>
                    <a:pt x="1561780" y="0"/>
                  </a:lnTo>
                  <a:lnTo>
                    <a:pt x="1561780" y="1677065"/>
                  </a:lnTo>
                  <a:lnTo>
                    <a:pt x="0" y="1677065"/>
                  </a:lnTo>
                  <a:lnTo>
                    <a:pt x="0" y="0"/>
                  </a:lnTo>
                  <a:close/>
                </a:path>
              </a:pathLst>
            </a:custGeom>
            <a:blipFill>
              <a:blip r:embed="rId4">
                <a:extLst>
                  <a:ext uri="{96DAC541-7B7A-43D3-8B79-37D633B846F1}">
                    <asvg:svgBlip xmlns:asvg="http://schemas.microsoft.com/office/drawing/2016/SVG/main" r:embed="rId5"/>
                  </a:ext>
                </a:extLst>
              </a:blip>
              <a:stretch>
                <a:fillRect l="-246415" t="-129667" r="0" b="0"/>
              </a:stretch>
            </a:blipFill>
          </p:spPr>
        </p:sp>
        <p:sp>
          <p:nvSpPr>
            <p:cNvPr name="Freeform 8" id="8"/>
            <p:cNvSpPr/>
            <p:nvPr/>
          </p:nvSpPr>
          <p:spPr>
            <a:xfrm flipH="false" flipV="false" rot="0">
              <a:off x="894794" y="0"/>
              <a:ext cx="894794" cy="1379624"/>
            </a:xfrm>
            <a:custGeom>
              <a:avLst/>
              <a:gdLst/>
              <a:ahLst/>
              <a:cxnLst/>
              <a:rect r="r" b="b" t="t" l="l"/>
              <a:pathLst>
                <a:path h="1379624" w="894794">
                  <a:moveTo>
                    <a:pt x="0" y="0"/>
                  </a:moveTo>
                  <a:lnTo>
                    <a:pt x="894794" y="0"/>
                  </a:lnTo>
                  <a:lnTo>
                    <a:pt x="894794" y="1379624"/>
                  </a:lnTo>
                  <a:lnTo>
                    <a:pt x="0" y="1379624"/>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sp>
          <p:nvSpPr>
            <p:cNvPr name="Freeform 9" id="9"/>
            <p:cNvSpPr/>
            <p:nvPr/>
          </p:nvSpPr>
          <p:spPr>
            <a:xfrm flipH="false" flipV="false" rot="0">
              <a:off x="0" y="2180802"/>
              <a:ext cx="894794" cy="1379624"/>
            </a:xfrm>
            <a:custGeom>
              <a:avLst/>
              <a:gdLst/>
              <a:ahLst/>
              <a:cxnLst/>
              <a:rect r="r" b="b" t="t" l="l"/>
              <a:pathLst>
                <a:path h="1379624" w="894794">
                  <a:moveTo>
                    <a:pt x="0" y="0"/>
                  </a:moveTo>
                  <a:lnTo>
                    <a:pt x="894794" y="0"/>
                  </a:lnTo>
                  <a:lnTo>
                    <a:pt x="894794" y="1379624"/>
                  </a:lnTo>
                  <a:lnTo>
                    <a:pt x="0" y="1379624"/>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grpSp>
      <p:sp>
        <p:nvSpPr>
          <p:cNvPr name="Freeform 10" id="10"/>
          <p:cNvSpPr/>
          <p:nvPr/>
        </p:nvSpPr>
        <p:spPr>
          <a:xfrm flipH="false" flipV="false" rot="0">
            <a:off x="16900661" y="1906612"/>
            <a:ext cx="400805" cy="677883"/>
          </a:xfrm>
          <a:custGeom>
            <a:avLst/>
            <a:gdLst/>
            <a:ahLst/>
            <a:cxnLst/>
            <a:rect r="r" b="b" t="t" l="l"/>
            <a:pathLst>
              <a:path h="677883" w="400805">
                <a:moveTo>
                  <a:pt x="0" y="0"/>
                </a:moveTo>
                <a:lnTo>
                  <a:pt x="400805" y="0"/>
                </a:lnTo>
                <a:lnTo>
                  <a:pt x="400805" y="677883"/>
                </a:lnTo>
                <a:lnTo>
                  <a:pt x="0" y="677883"/>
                </a:lnTo>
                <a:lnTo>
                  <a:pt x="0" y="0"/>
                </a:lnTo>
                <a:close/>
              </a:path>
            </a:pathLst>
          </a:custGeom>
          <a:blipFill>
            <a:blip r:embed="rId6">
              <a:extLst>
                <a:ext uri="{96DAC541-7B7A-43D3-8B79-37D633B846F1}">
                  <asvg:svgBlip xmlns:asvg="http://schemas.microsoft.com/office/drawing/2016/SVG/main" r:embed="rId7"/>
                </a:ext>
              </a:extLst>
            </a:blip>
            <a:stretch>
              <a:fillRect l="-753958" t="0" r="0" b="-421015"/>
            </a:stretch>
          </a:blipFill>
        </p:spPr>
      </p:sp>
      <p:sp>
        <p:nvSpPr>
          <p:cNvPr name="Freeform 11" id="11"/>
          <p:cNvSpPr/>
          <p:nvPr/>
        </p:nvSpPr>
        <p:spPr>
          <a:xfrm flipH="false" flipV="false" rot="0">
            <a:off x="16219807" y="990555"/>
            <a:ext cx="739110" cy="793669"/>
          </a:xfrm>
          <a:custGeom>
            <a:avLst/>
            <a:gdLst/>
            <a:ahLst/>
            <a:cxnLst/>
            <a:rect r="r" b="b" t="t" l="l"/>
            <a:pathLst>
              <a:path h="793669" w="739110">
                <a:moveTo>
                  <a:pt x="0" y="0"/>
                </a:moveTo>
                <a:lnTo>
                  <a:pt x="739110" y="0"/>
                </a:lnTo>
                <a:lnTo>
                  <a:pt x="739110" y="793669"/>
                </a:lnTo>
                <a:lnTo>
                  <a:pt x="0" y="793669"/>
                </a:lnTo>
                <a:lnTo>
                  <a:pt x="0" y="0"/>
                </a:lnTo>
                <a:close/>
              </a:path>
            </a:pathLst>
          </a:custGeom>
          <a:blipFill>
            <a:blip r:embed="rId4">
              <a:extLst>
                <a:ext uri="{96DAC541-7B7A-43D3-8B79-37D633B846F1}">
                  <asvg:svgBlip xmlns:asvg="http://schemas.microsoft.com/office/drawing/2016/SVG/main" r:embed="rId5"/>
                </a:ext>
              </a:extLst>
            </a:blip>
            <a:stretch>
              <a:fillRect l="-246415" t="-129667" r="0" b="0"/>
            </a:stretch>
          </a:blipFill>
        </p:spPr>
      </p:sp>
      <p:sp>
        <p:nvSpPr>
          <p:cNvPr name="Freeform 12" id="12"/>
          <p:cNvSpPr/>
          <p:nvPr/>
        </p:nvSpPr>
        <p:spPr>
          <a:xfrm flipH="true" flipV="false" rot="-823146">
            <a:off x="-1577861" y="6723344"/>
            <a:ext cx="3265018" cy="3385717"/>
          </a:xfrm>
          <a:custGeom>
            <a:avLst/>
            <a:gdLst/>
            <a:ahLst/>
            <a:cxnLst/>
            <a:rect r="r" b="b" t="t" l="l"/>
            <a:pathLst>
              <a:path h="3385717" w="3265018">
                <a:moveTo>
                  <a:pt x="3265018" y="0"/>
                </a:moveTo>
                <a:lnTo>
                  <a:pt x="0" y="0"/>
                </a:lnTo>
                <a:lnTo>
                  <a:pt x="0" y="3385718"/>
                </a:lnTo>
                <a:lnTo>
                  <a:pt x="3265018" y="3385718"/>
                </a:lnTo>
                <a:lnTo>
                  <a:pt x="3265018" y="0"/>
                </a:lnTo>
                <a:close/>
              </a:path>
            </a:pathLst>
          </a:custGeom>
          <a:blipFill>
            <a:blip r:embed="rId2">
              <a:extLst>
                <a:ext uri="{96DAC541-7B7A-43D3-8B79-37D633B846F1}">
                  <asvg:svgBlip xmlns:asvg="http://schemas.microsoft.com/office/drawing/2016/SVG/main" r:embed="rId3"/>
                </a:ext>
              </a:extLst>
            </a:blip>
            <a:stretch>
              <a:fillRect l="-30939" t="0" r="0" b="0"/>
            </a:stretch>
          </a:blipFill>
        </p:spPr>
      </p:sp>
      <p:sp>
        <p:nvSpPr>
          <p:cNvPr name="Freeform 13" id="13"/>
          <p:cNvSpPr/>
          <p:nvPr/>
        </p:nvSpPr>
        <p:spPr>
          <a:xfrm flipH="false" flipV="false" rot="0">
            <a:off x="9278278" y="2198922"/>
            <a:ext cx="4192071" cy="2944578"/>
          </a:xfrm>
          <a:custGeom>
            <a:avLst/>
            <a:gdLst/>
            <a:ahLst/>
            <a:cxnLst/>
            <a:rect r="r" b="b" t="t" l="l"/>
            <a:pathLst>
              <a:path h="2944578" w="4192071">
                <a:moveTo>
                  <a:pt x="0" y="0"/>
                </a:moveTo>
                <a:lnTo>
                  <a:pt x="4192072" y="0"/>
                </a:lnTo>
                <a:lnTo>
                  <a:pt x="4192072" y="2944578"/>
                </a:lnTo>
                <a:lnTo>
                  <a:pt x="0" y="2944578"/>
                </a:lnTo>
                <a:lnTo>
                  <a:pt x="0" y="0"/>
                </a:lnTo>
                <a:close/>
              </a:path>
            </a:pathLst>
          </a:custGeom>
          <a:blipFill>
            <a:blip r:embed="rId8"/>
            <a:stretch>
              <a:fillRect l="0" t="-12849" r="0" b="-9829"/>
            </a:stretch>
          </a:blipFill>
        </p:spPr>
      </p:sp>
      <p:sp>
        <p:nvSpPr>
          <p:cNvPr name="Freeform 14" id="14"/>
          <p:cNvSpPr/>
          <p:nvPr/>
        </p:nvSpPr>
        <p:spPr>
          <a:xfrm flipH="false" flipV="false" rot="0">
            <a:off x="10504249" y="5486176"/>
            <a:ext cx="5420445" cy="3465665"/>
          </a:xfrm>
          <a:custGeom>
            <a:avLst/>
            <a:gdLst/>
            <a:ahLst/>
            <a:cxnLst/>
            <a:rect r="r" b="b" t="t" l="l"/>
            <a:pathLst>
              <a:path h="3465665" w="5420445">
                <a:moveTo>
                  <a:pt x="0" y="0"/>
                </a:moveTo>
                <a:lnTo>
                  <a:pt x="5420445" y="0"/>
                </a:lnTo>
                <a:lnTo>
                  <a:pt x="5420445" y="3465664"/>
                </a:lnTo>
                <a:lnTo>
                  <a:pt x="0" y="3465664"/>
                </a:lnTo>
                <a:lnTo>
                  <a:pt x="0" y="0"/>
                </a:lnTo>
                <a:close/>
              </a:path>
            </a:pathLst>
          </a:custGeom>
          <a:blipFill>
            <a:blip r:embed="rId9"/>
            <a:stretch>
              <a:fillRect l="-13490" t="-2720" r="-14574" b="-30877"/>
            </a:stretch>
          </a:blipFill>
        </p:spPr>
      </p:sp>
      <p:sp>
        <p:nvSpPr>
          <p:cNvPr name="TextBox 15" id="15"/>
          <p:cNvSpPr txBox="true"/>
          <p:nvPr/>
        </p:nvSpPr>
        <p:spPr>
          <a:xfrm rot="0">
            <a:off x="1028700" y="933450"/>
            <a:ext cx="14830545" cy="854075"/>
          </a:xfrm>
          <a:prstGeom prst="rect">
            <a:avLst/>
          </a:prstGeom>
        </p:spPr>
        <p:txBody>
          <a:bodyPr anchor="t" rtlCol="false" tIns="0" lIns="0" bIns="0" rIns="0">
            <a:spAutoFit/>
          </a:bodyPr>
          <a:lstStyle/>
          <a:p>
            <a:pPr algn="ctr">
              <a:lnSpc>
                <a:spcPts val="7000"/>
              </a:lnSpc>
            </a:pPr>
            <a:r>
              <a:rPr lang="en-US" sz="5000">
                <a:solidFill>
                  <a:srgbClr val="674E2F"/>
                </a:solidFill>
                <a:latin typeface="Paytone One"/>
                <a:ea typeface="Paytone One"/>
                <a:cs typeface="Paytone One"/>
                <a:sym typeface="Paytone One"/>
              </a:rPr>
              <a:t>4.1 Những thách thức mà thanh niên gặp phải</a:t>
            </a:r>
          </a:p>
        </p:txBody>
      </p:sp>
      <p:sp>
        <p:nvSpPr>
          <p:cNvPr name="TextBox 16" id="16"/>
          <p:cNvSpPr txBox="true"/>
          <p:nvPr/>
        </p:nvSpPr>
        <p:spPr>
          <a:xfrm rot="0">
            <a:off x="1701001" y="2872267"/>
            <a:ext cx="6402464" cy="1951354"/>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Nhận thức và tư tưởng còn lạc hậu, bảo thủ</a:t>
            </a:r>
          </a:p>
          <a:p>
            <a:pPr algn="ctr">
              <a:lnSpc>
                <a:spcPts val="5600"/>
              </a:lnSpc>
            </a:pPr>
          </a:p>
        </p:txBody>
      </p:sp>
      <p:sp>
        <p:nvSpPr>
          <p:cNvPr name="TextBox 17" id="17"/>
          <p:cNvSpPr txBox="true"/>
          <p:nvPr/>
        </p:nvSpPr>
        <p:spPr>
          <a:xfrm rot="0">
            <a:off x="2316016" y="6689802"/>
            <a:ext cx="7933330" cy="1428114"/>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Chế độ an sinh xã hội còn hạn chế </a:t>
            </a:r>
          </a:p>
          <a:p>
            <a:pPr algn="ctr">
              <a:lnSpc>
                <a:spcPts val="658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657237"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2589726" y="7278674"/>
            <a:ext cx="5179451" cy="7577345"/>
          </a:xfrm>
          <a:custGeom>
            <a:avLst/>
            <a:gdLst/>
            <a:ahLst/>
            <a:cxnLst/>
            <a:rect r="r" b="b" t="t" l="l"/>
            <a:pathLst>
              <a:path h="7577345" w="5179451">
                <a:moveTo>
                  <a:pt x="5179452" y="0"/>
                </a:moveTo>
                <a:lnTo>
                  <a:pt x="0" y="0"/>
                </a:lnTo>
                <a:lnTo>
                  <a:pt x="0" y="7577345"/>
                </a:lnTo>
                <a:lnTo>
                  <a:pt x="5179452" y="7577345"/>
                </a:lnTo>
                <a:lnTo>
                  <a:pt x="517945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2795" y="-180640"/>
            <a:ext cx="3467643" cy="2418680"/>
            <a:chOff x="0" y="0"/>
            <a:chExt cx="4623524" cy="3224907"/>
          </a:xfrm>
        </p:grpSpPr>
        <p:sp>
          <p:nvSpPr>
            <p:cNvPr name="Freeform 7" id="7"/>
            <p:cNvSpPr/>
            <p:nvPr/>
          </p:nvSpPr>
          <p:spPr>
            <a:xfrm flipH="false" flipV="false" rot="5489537">
              <a:off x="2381883" y="-132664"/>
              <a:ext cx="1786247" cy="2651416"/>
            </a:xfrm>
            <a:custGeom>
              <a:avLst/>
              <a:gdLst/>
              <a:ahLst/>
              <a:cxnLst/>
              <a:rect r="r" b="b" t="t" l="l"/>
              <a:pathLst>
                <a:path h="2651416" w="1786247">
                  <a:moveTo>
                    <a:pt x="0" y="0"/>
                  </a:moveTo>
                  <a:lnTo>
                    <a:pt x="1786247" y="0"/>
                  </a:lnTo>
                  <a:lnTo>
                    <a:pt x="1786247" y="2651415"/>
                  </a:lnTo>
                  <a:lnTo>
                    <a:pt x="0" y="2651415"/>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8" id="8"/>
            <p:cNvSpPr/>
            <p:nvPr/>
          </p:nvSpPr>
          <p:spPr>
            <a:xfrm flipH="true" flipV="false" rot="5145403">
              <a:off x="400432" y="1352736"/>
              <a:ext cx="1444889" cy="2144722"/>
            </a:xfrm>
            <a:custGeom>
              <a:avLst/>
              <a:gdLst/>
              <a:ahLst/>
              <a:cxnLst/>
              <a:rect r="r" b="b" t="t" l="l"/>
              <a:pathLst>
                <a:path h="2144722" w="1444889">
                  <a:moveTo>
                    <a:pt x="1444889" y="0"/>
                  </a:moveTo>
                  <a:lnTo>
                    <a:pt x="0" y="0"/>
                  </a:lnTo>
                  <a:lnTo>
                    <a:pt x="0" y="2144722"/>
                  </a:lnTo>
                  <a:lnTo>
                    <a:pt x="1444889" y="2144722"/>
                  </a:lnTo>
                  <a:lnTo>
                    <a:pt x="1444889"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sp>
          <p:nvSpPr>
            <p:cNvPr name="Freeform 9" id="9"/>
            <p:cNvSpPr/>
            <p:nvPr/>
          </p:nvSpPr>
          <p:spPr>
            <a:xfrm flipH="false" flipV="false" rot="0">
              <a:off x="732449" y="0"/>
              <a:ext cx="960966" cy="1625287"/>
            </a:xfrm>
            <a:custGeom>
              <a:avLst/>
              <a:gdLst/>
              <a:ahLst/>
              <a:cxnLst/>
              <a:rect r="r" b="b" t="t" l="l"/>
              <a:pathLst>
                <a:path h="1625287" w="960966">
                  <a:moveTo>
                    <a:pt x="0" y="0"/>
                  </a:moveTo>
                  <a:lnTo>
                    <a:pt x="960966" y="0"/>
                  </a:lnTo>
                  <a:lnTo>
                    <a:pt x="960966" y="1625287"/>
                  </a:lnTo>
                  <a:lnTo>
                    <a:pt x="0" y="1625287"/>
                  </a:lnTo>
                  <a:lnTo>
                    <a:pt x="0" y="0"/>
                  </a:lnTo>
                  <a:close/>
                </a:path>
              </a:pathLst>
            </a:custGeom>
            <a:blipFill>
              <a:blip r:embed="rId8">
                <a:extLst>
                  <a:ext uri="{96DAC541-7B7A-43D3-8B79-37D633B846F1}">
                    <asvg:svgBlip xmlns:asvg="http://schemas.microsoft.com/office/drawing/2016/SVG/main" r:embed="rId9"/>
                  </a:ext>
                </a:extLst>
              </a:blip>
              <a:stretch>
                <a:fillRect l="-753958" t="0" r="0" b="-421015"/>
              </a:stretch>
            </a:blipFill>
          </p:spPr>
        </p:sp>
      </p:grpSp>
      <p:sp>
        <p:nvSpPr>
          <p:cNvPr name="Freeform 10" id="10"/>
          <p:cNvSpPr/>
          <p:nvPr/>
        </p:nvSpPr>
        <p:spPr>
          <a:xfrm flipH="false" flipV="false" rot="0">
            <a:off x="14875156" y="6179739"/>
            <a:ext cx="4049229" cy="4703579"/>
          </a:xfrm>
          <a:custGeom>
            <a:avLst/>
            <a:gdLst/>
            <a:ahLst/>
            <a:cxnLst/>
            <a:rect r="r" b="b" t="t" l="l"/>
            <a:pathLst>
              <a:path h="4703579" w="4049229">
                <a:moveTo>
                  <a:pt x="0" y="0"/>
                </a:moveTo>
                <a:lnTo>
                  <a:pt x="4049228" y="0"/>
                </a:lnTo>
                <a:lnTo>
                  <a:pt x="4049228" y="4703579"/>
                </a:lnTo>
                <a:lnTo>
                  <a:pt x="0" y="4703579"/>
                </a:lnTo>
                <a:lnTo>
                  <a:pt x="0" y="0"/>
                </a:lnTo>
                <a:close/>
              </a:path>
            </a:pathLst>
          </a:custGeom>
          <a:blipFill>
            <a:blip r:embed="rId8">
              <a:extLst>
                <a:ext uri="{96DAC541-7B7A-43D3-8B79-37D633B846F1}">
                  <asvg:svgBlip xmlns:asvg="http://schemas.microsoft.com/office/drawing/2016/SVG/main" r:embed="rId9"/>
                </a:ext>
              </a:extLst>
            </a:blip>
            <a:stretch>
              <a:fillRect l="0" t="0" r="-12569" b="0"/>
            </a:stretch>
          </a:blipFill>
        </p:spPr>
      </p:sp>
      <p:grpSp>
        <p:nvGrpSpPr>
          <p:cNvPr name="Group 11" id="11"/>
          <p:cNvGrpSpPr/>
          <p:nvPr/>
        </p:nvGrpSpPr>
        <p:grpSpPr>
          <a:xfrm rot="0">
            <a:off x="15589146" y="-180640"/>
            <a:ext cx="2621248" cy="2970105"/>
            <a:chOff x="0" y="0"/>
            <a:chExt cx="3494998" cy="3960140"/>
          </a:xfrm>
        </p:grpSpPr>
        <p:sp>
          <p:nvSpPr>
            <p:cNvPr name="Freeform 12" id="12"/>
            <p:cNvSpPr/>
            <p:nvPr/>
          </p:nvSpPr>
          <p:spPr>
            <a:xfrm flipH="false" flipV="false" rot="2122094">
              <a:off x="307271" y="1743721"/>
              <a:ext cx="1406257" cy="1510061"/>
            </a:xfrm>
            <a:custGeom>
              <a:avLst/>
              <a:gdLst/>
              <a:ahLst/>
              <a:cxnLst/>
              <a:rect r="r" b="b" t="t" l="l"/>
              <a:pathLst>
                <a:path h="1510061" w="1406257">
                  <a:moveTo>
                    <a:pt x="0" y="0"/>
                  </a:moveTo>
                  <a:lnTo>
                    <a:pt x="1406256" y="0"/>
                  </a:lnTo>
                  <a:lnTo>
                    <a:pt x="1406256" y="1510062"/>
                  </a:lnTo>
                  <a:lnTo>
                    <a:pt x="0" y="1510062"/>
                  </a:lnTo>
                  <a:lnTo>
                    <a:pt x="0" y="0"/>
                  </a:lnTo>
                  <a:close/>
                </a:path>
              </a:pathLst>
            </a:custGeom>
            <a:blipFill>
              <a:blip r:embed="rId10">
                <a:extLst>
                  <a:ext uri="{96DAC541-7B7A-43D3-8B79-37D633B846F1}">
                    <asvg:svgBlip xmlns:asvg="http://schemas.microsoft.com/office/drawing/2016/SVG/main" r:embed="rId11"/>
                  </a:ext>
                </a:extLst>
              </a:blip>
              <a:stretch>
                <a:fillRect l="-246415" t="-129667" r="0" b="0"/>
              </a:stretch>
            </a:blipFill>
          </p:spPr>
        </p:sp>
        <p:sp>
          <p:nvSpPr>
            <p:cNvPr name="Freeform 13" id="13"/>
            <p:cNvSpPr/>
            <p:nvPr/>
          </p:nvSpPr>
          <p:spPr>
            <a:xfrm flipH="false" flipV="false" rot="0">
              <a:off x="2558657" y="2516457"/>
              <a:ext cx="936341" cy="1443683"/>
            </a:xfrm>
            <a:custGeom>
              <a:avLst/>
              <a:gdLst/>
              <a:ahLst/>
              <a:cxnLst/>
              <a:rect r="r" b="b" t="t" l="l"/>
              <a:pathLst>
                <a:path h="1443683" w="936341">
                  <a:moveTo>
                    <a:pt x="0" y="0"/>
                  </a:moveTo>
                  <a:lnTo>
                    <a:pt x="936341" y="0"/>
                  </a:lnTo>
                  <a:lnTo>
                    <a:pt x="936341" y="1443683"/>
                  </a:lnTo>
                  <a:lnTo>
                    <a:pt x="0" y="1443683"/>
                  </a:lnTo>
                  <a:lnTo>
                    <a:pt x="0" y="0"/>
                  </a:lnTo>
                  <a:close/>
                </a:path>
              </a:pathLst>
            </a:custGeom>
            <a:blipFill>
              <a:blip r:embed="rId8">
                <a:extLst>
                  <a:ext uri="{96DAC541-7B7A-43D3-8B79-37D633B846F1}">
                    <asvg:svgBlip xmlns:asvg="http://schemas.microsoft.com/office/drawing/2016/SVG/main" r:embed="rId9"/>
                  </a:ext>
                </a:extLst>
              </a:blip>
              <a:stretch>
                <a:fillRect l="-921663" t="0" r="0" b="-583763"/>
              </a:stretch>
            </a:blipFill>
          </p:spPr>
        </p:sp>
        <p:sp>
          <p:nvSpPr>
            <p:cNvPr name="Freeform 14" id="14"/>
            <p:cNvSpPr/>
            <p:nvPr/>
          </p:nvSpPr>
          <p:spPr>
            <a:xfrm flipH="false" flipV="false" rot="0">
              <a:off x="1548323" y="0"/>
              <a:ext cx="1478504" cy="1883069"/>
            </a:xfrm>
            <a:custGeom>
              <a:avLst/>
              <a:gdLst/>
              <a:ahLst/>
              <a:cxnLst/>
              <a:rect r="r" b="b" t="t" l="l"/>
              <a:pathLst>
                <a:path h="1883069" w="1478504">
                  <a:moveTo>
                    <a:pt x="0" y="0"/>
                  </a:moveTo>
                  <a:lnTo>
                    <a:pt x="1478504" y="0"/>
                  </a:lnTo>
                  <a:lnTo>
                    <a:pt x="1478504" y="1883069"/>
                  </a:lnTo>
                  <a:lnTo>
                    <a:pt x="0" y="1883069"/>
                  </a:lnTo>
                  <a:lnTo>
                    <a:pt x="0" y="0"/>
                  </a:lnTo>
                  <a:close/>
                </a:path>
              </a:pathLst>
            </a:custGeom>
            <a:blipFill>
              <a:blip r:embed="rId12">
                <a:extLst>
                  <a:ext uri="{96DAC541-7B7A-43D3-8B79-37D633B846F1}">
                    <asvg:svgBlip xmlns:asvg="http://schemas.microsoft.com/office/drawing/2016/SVG/main" r:embed="rId13"/>
                  </a:ext>
                </a:extLst>
              </a:blip>
              <a:stretch>
                <a:fillRect l="0" t="-248358" r="-580760" b="-208899"/>
              </a:stretch>
            </a:blipFill>
          </p:spPr>
        </p:sp>
      </p:grpSp>
      <p:sp>
        <p:nvSpPr>
          <p:cNvPr name="Freeform 15" id="15"/>
          <p:cNvSpPr/>
          <p:nvPr/>
        </p:nvSpPr>
        <p:spPr>
          <a:xfrm flipH="false" flipV="false" rot="0">
            <a:off x="9819319" y="1209516"/>
            <a:ext cx="5055837" cy="3159898"/>
          </a:xfrm>
          <a:custGeom>
            <a:avLst/>
            <a:gdLst/>
            <a:ahLst/>
            <a:cxnLst/>
            <a:rect r="r" b="b" t="t" l="l"/>
            <a:pathLst>
              <a:path h="3159898" w="5055837">
                <a:moveTo>
                  <a:pt x="0" y="0"/>
                </a:moveTo>
                <a:lnTo>
                  <a:pt x="5055837" y="0"/>
                </a:lnTo>
                <a:lnTo>
                  <a:pt x="5055837" y="3159898"/>
                </a:lnTo>
                <a:lnTo>
                  <a:pt x="0" y="3159898"/>
                </a:lnTo>
                <a:lnTo>
                  <a:pt x="0" y="0"/>
                </a:lnTo>
                <a:close/>
              </a:path>
            </a:pathLst>
          </a:custGeom>
          <a:blipFill>
            <a:blip r:embed="rId14"/>
            <a:stretch>
              <a:fillRect l="0" t="0" r="0" b="0"/>
            </a:stretch>
          </a:blipFill>
        </p:spPr>
      </p:sp>
      <p:sp>
        <p:nvSpPr>
          <p:cNvPr name="Freeform 16" id="16"/>
          <p:cNvSpPr/>
          <p:nvPr/>
        </p:nvSpPr>
        <p:spPr>
          <a:xfrm flipH="false" flipV="false" rot="0">
            <a:off x="8407790" y="4862646"/>
            <a:ext cx="2823058" cy="3950836"/>
          </a:xfrm>
          <a:custGeom>
            <a:avLst/>
            <a:gdLst/>
            <a:ahLst/>
            <a:cxnLst/>
            <a:rect r="r" b="b" t="t" l="l"/>
            <a:pathLst>
              <a:path h="3950836" w="2823058">
                <a:moveTo>
                  <a:pt x="0" y="0"/>
                </a:moveTo>
                <a:lnTo>
                  <a:pt x="2823058" y="0"/>
                </a:lnTo>
                <a:lnTo>
                  <a:pt x="2823058" y="3950836"/>
                </a:lnTo>
                <a:lnTo>
                  <a:pt x="0" y="3950836"/>
                </a:lnTo>
                <a:lnTo>
                  <a:pt x="0" y="0"/>
                </a:lnTo>
                <a:close/>
              </a:path>
            </a:pathLst>
          </a:custGeom>
          <a:blipFill>
            <a:blip r:embed="rId15"/>
            <a:stretch>
              <a:fillRect l="-60067" t="0" r="-49855" b="0"/>
            </a:stretch>
          </a:blipFill>
        </p:spPr>
      </p:sp>
      <p:sp>
        <p:nvSpPr>
          <p:cNvPr name="TextBox 17" id="17"/>
          <p:cNvSpPr txBox="true"/>
          <p:nvPr/>
        </p:nvSpPr>
        <p:spPr>
          <a:xfrm rot="0">
            <a:off x="1551026" y="2363346"/>
            <a:ext cx="7666077" cy="1277619"/>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Tiếp cận giáo dục không đồng đều </a:t>
            </a:r>
          </a:p>
          <a:p>
            <a:pPr algn="ctr">
              <a:lnSpc>
                <a:spcPts val="5320"/>
              </a:lnSpc>
            </a:pPr>
          </a:p>
        </p:txBody>
      </p:sp>
      <p:sp>
        <p:nvSpPr>
          <p:cNvPr name="TextBox 18" id="18"/>
          <p:cNvSpPr txBox="true"/>
          <p:nvPr/>
        </p:nvSpPr>
        <p:spPr>
          <a:xfrm rot="0">
            <a:off x="2589726" y="5727132"/>
            <a:ext cx="5055837" cy="2155190"/>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Sự phân biệt đối xử trong công việc</a:t>
            </a:r>
          </a:p>
          <a:p>
            <a:pPr algn="ctr">
              <a:lnSpc>
                <a:spcPts val="727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900681" y="796969"/>
            <a:ext cx="3801362" cy="9981695"/>
          </a:xfrm>
          <a:custGeom>
            <a:avLst/>
            <a:gdLst/>
            <a:ahLst/>
            <a:cxnLst/>
            <a:rect r="r" b="b" t="t" l="l"/>
            <a:pathLst>
              <a:path h="9981695" w="3801362">
                <a:moveTo>
                  <a:pt x="3801362" y="0"/>
                </a:moveTo>
                <a:lnTo>
                  <a:pt x="0" y="0"/>
                </a:lnTo>
                <a:lnTo>
                  <a:pt x="0" y="9981695"/>
                </a:lnTo>
                <a:lnTo>
                  <a:pt x="3801362" y="9981695"/>
                </a:lnTo>
                <a:lnTo>
                  <a:pt x="3801362" y="0"/>
                </a:lnTo>
                <a:close/>
              </a:path>
            </a:pathLst>
          </a:custGeom>
          <a:blipFill>
            <a:blip r:embed="rId2"/>
            <a:stretch>
              <a:fillRect l="0" t="0" r="0" b="0"/>
            </a:stretch>
          </a:blipFill>
        </p:spPr>
      </p:sp>
      <p:sp>
        <p:nvSpPr>
          <p:cNvPr name="Freeform 6" id="6"/>
          <p:cNvSpPr/>
          <p:nvPr/>
        </p:nvSpPr>
        <p:spPr>
          <a:xfrm flipH="false" flipV="false" rot="0">
            <a:off x="15279223" y="-1104798"/>
            <a:ext cx="4547549" cy="2903612"/>
          </a:xfrm>
          <a:custGeom>
            <a:avLst/>
            <a:gdLst/>
            <a:ahLst/>
            <a:cxnLst/>
            <a:rect r="r" b="b" t="t" l="l"/>
            <a:pathLst>
              <a:path h="2903612" w="4547549">
                <a:moveTo>
                  <a:pt x="0" y="0"/>
                </a:moveTo>
                <a:lnTo>
                  <a:pt x="4547549" y="0"/>
                </a:lnTo>
                <a:lnTo>
                  <a:pt x="4547549" y="2903612"/>
                </a:lnTo>
                <a:lnTo>
                  <a:pt x="0" y="2903612"/>
                </a:lnTo>
                <a:lnTo>
                  <a:pt x="0" y="0"/>
                </a:lnTo>
                <a:close/>
              </a:path>
            </a:pathLst>
          </a:custGeom>
          <a:blipFill>
            <a:blip r:embed="rId3">
              <a:extLst>
                <a:ext uri="{96DAC541-7B7A-43D3-8B79-37D633B846F1}">
                  <asvg:svgBlip xmlns:asvg="http://schemas.microsoft.com/office/drawing/2016/SVG/main" r:embed="rId4"/>
                </a:ext>
              </a:extLst>
            </a:blip>
            <a:stretch>
              <a:fillRect l="-21972" t="-1538" r="0" b="0"/>
            </a:stretch>
          </a:blipFill>
        </p:spPr>
      </p:sp>
      <p:sp>
        <p:nvSpPr>
          <p:cNvPr name="Freeform 7" id="7"/>
          <p:cNvSpPr/>
          <p:nvPr/>
        </p:nvSpPr>
        <p:spPr>
          <a:xfrm flipH="false" flipV="false" rot="0">
            <a:off x="16004539" y="7390989"/>
            <a:ext cx="3822233" cy="2502119"/>
          </a:xfrm>
          <a:custGeom>
            <a:avLst/>
            <a:gdLst/>
            <a:ahLst/>
            <a:cxnLst/>
            <a:rect r="r" b="b" t="t" l="l"/>
            <a:pathLst>
              <a:path h="2502119" w="3822233">
                <a:moveTo>
                  <a:pt x="0" y="0"/>
                </a:moveTo>
                <a:lnTo>
                  <a:pt x="3822233" y="0"/>
                </a:lnTo>
                <a:lnTo>
                  <a:pt x="3822233" y="2502119"/>
                </a:lnTo>
                <a:lnTo>
                  <a:pt x="0" y="25021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307894" y="796969"/>
            <a:ext cx="4293870" cy="2781107"/>
          </a:xfrm>
          <a:custGeom>
            <a:avLst/>
            <a:gdLst/>
            <a:ahLst/>
            <a:cxnLst/>
            <a:rect r="r" b="b" t="t" l="l"/>
            <a:pathLst>
              <a:path h="2781107" w="4293870">
                <a:moveTo>
                  <a:pt x="0" y="0"/>
                </a:moveTo>
                <a:lnTo>
                  <a:pt x="4293870" y="0"/>
                </a:lnTo>
                <a:lnTo>
                  <a:pt x="4293870" y="2781107"/>
                </a:lnTo>
                <a:lnTo>
                  <a:pt x="0" y="2781107"/>
                </a:lnTo>
                <a:lnTo>
                  <a:pt x="0" y="0"/>
                </a:lnTo>
                <a:close/>
              </a:path>
            </a:pathLst>
          </a:custGeom>
          <a:blipFill>
            <a:blip r:embed="rId7"/>
            <a:stretch>
              <a:fillRect l="0" t="0" r="0" b="0"/>
            </a:stretch>
          </a:blipFill>
        </p:spPr>
      </p:sp>
      <p:sp>
        <p:nvSpPr>
          <p:cNvPr name="Freeform 9" id="9"/>
          <p:cNvSpPr/>
          <p:nvPr/>
        </p:nvSpPr>
        <p:spPr>
          <a:xfrm flipH="false" flipV="false" rot="0">
            <a:off x="11282239" y="641856"/>
            <a:ext cx="4722300" cy="3152135"/>
          </a:xfrm>
          <a:custGeom>
            <a:avLst/>
            <a:gdLst/>
            <a:ahLst/>
            <a:cxnLst/>
            <a:rect r="r" b="b" t="t" l="l"/>
            <a:pathLst>
              <a:path h="3152135" w="4722300">
                <a:moveTo>
                  <a:pt x="0" y="0"/>
                </a:moveTo>
                <a:lnTo>
                  <a:pt x="4722300" y="0"/>
                </a:lnTo>
                <a:lnTo>
                  <a:pt x="4722300" y="3152135"/>
                </a:lnTo>
                <a:lnTo>
                  <a:pt x="0" y="3152135"/>
                </a:lnTo>
                <a:lnTo>
                  <a:pt x="0" y="0"/>
                </a:lnTo>
                <a:close/>
              </a:path>
            </a:pathLst>
          </a:custGeom>
          <a:blipFill>
            <a:blip r:embed="rId8"/>
            <a:stretch>
              <a:fillRect l="0" t="0" r="0" b="0"/>
            </a:stretch>
          </a:blipFill>
        </p:spPr>
      </p:sp>
      <p:sp>
        <p:nvSpPr>
          <p:cNvPr name="Freeform 10" id="10"/>
          <p:cNvSpPr/>
          <p:nvPr/>
        </p:nvSpPr>
        <p:spPr>
          <a:xfrm flipH="false" flipV="false" rot="0">
            <a:off x="6745055" y="4907429"/>
            <a:ext cx="4415111" cy="3302503"/>
          </a:xfrm>
          <a:custGeom>
            <a:avLst/>
            <a:gdLst/>
            <a:ahLst/>
            <a:cxnLst/>
            <a:rect r="r" b="b" t="t" l="l"/>
            <a:pathLst>
              <a:path h="3302503" w="4415111">
                <a:moveTo>
                  <a:pt x="0" y="0"/>
                </a:moveTo>
                <a:lnTo>
                  <a:pt x="4415110" y="0"/>
                </a:lnTo>
                <a:lnTo>
                  <a:pt x="4415110" y="3302503"/>
                </a:lnTo>
                <a:lnTo>
                  <a:pt x="0" y="3302503"/>
                </a:lnTo>
                <a:lnTo>
                  <a:pt x="0" y="0"/>
                </a:lnTo>
                <a:close/>
              </a:path>
            </a:pathLst>
          </a:custGeom>
          <a:blipFill>
            <a:blip r:embed="rId9"/>
            <a:stretch>
              <a:fillRect l="0" t="0" r="0" b="0"/>
            </a:stretch>
          </a:blipFill>
        </p:spPr>
      </p:sp>
      <p:sp>
        <p:nvSpPr>
          <p:cNvPr name="TextBox 11" id="11"/>
          <p:cNvSpPr txBox="true"/>
          <p:nvPr/>
        </p:nvSpPr>
        <p:spPr>
          <a:xfrm rot="0">
            <a:off x="1900681" y="3958120"/>
            <a:ext cx="6811328" cy="1517015"/>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Thiếu sự bảo vệ của pháp luật </a:t>
            </a:r>
          </a:p>
          <a:p>
            <a:pPr algn="ctr">
              <a:lnSpc>
                <a:spcPts val="7279"/>
              </a:lnSpc>
            </a:pPr>
          </a:p>
        </p:txBody>
      </p:sp>
      <p:sp>
        <p:nvSpPr>
          <p:cNvPr name="TextBox 12" id="12"/>
          <p:cNvSpPr txBox="true"/>
          <p:nvPr/>
        </p:nvSpPr>
        <p:spPr>
          <a:xfrm rot="0">
            <a:off x="11511159" y="4115584"/>
            <a:ext cx="4264462" cy="1517015"/>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Chăm sóc y tế kém </a:t>
            </a:r>
          </a:p>
          <a:p>
            <a:pPr algn="ctr">
              <a:lnSpc>
                <a:spcPts val="7279"/>
              </a:lnSpc>
            </a:pPr>
          </a:p>
        </p:txBody>
      </p:sp>
      <p:sp>
        <p:nvSpPr>
          <p:cNvPr name="TextBox 13" id="13"/>
          <p:cNvSpPr txBox="true"/>
          <p:nvPr/>
        </p:nvSpPr>
        <p:spPr>
          <a:xfrm rot="0">
            <a:off x="6591460" y="8590932"/>
            <a:ext cx="4722300" cy="1517015"/>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Bạo lực và quấy rối</a:t>
            </a:r>
          </a:p>
          <a:p>
            <a:pPr algn="ctr">
              <a:lnSpc>
                <a:spcPts val="727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1018639" y="641856"/>
            <a:ext cx="16675166" cy="9003288"/>
            <a:chOff x="0" y="0"/>
            <a:chExt cx="4391813" cy="2371236"/>
          </a:xfrm>
        </p:grpSpPr>
        <p:sp>
          <p:nvSpPr>
            <p:cNvPr name="Freeform 3" id="3"/>
            <p:cNvSpPr/>
            <p:nvPr/>
          </p:nvSpPr>
          <p:spPr>
            <a:xfrm flipH="false" flipV="false" rot="0">
              <a:off x="0" y="0"/>
              <a:ext cx="4391813" cy="2371236"/>
            </a:xfrm>
            <a:custGeom>
              <a:avLst/>
              <a:gdLst/>
              <a:ahLst/>
              <a:cxnLst/>
              <a:rect r="r" b="b" t="t" l="l"/>
              <a:pathLst>
                <a:path h="2371236" w="4391813">
                  <a:moveTo>
                    <a:pt x="23504" y="0"/>
                  </a:moveTo>
                  <a:lnTo>
                    <a:pt x="4368309" y="0"/>
                  </a:lnTo>
                  <a:cubicBezTo>
                    <a:pt x="4381290" y="0"/>
                    <a:pt x="4391813" y="10523"/>
                    <a:pt x="4391813" y="23504"/>
                  </a:cubicBezTo>
                  <a:lnTo>
                    <a:pt x="4391813" y="2347732"/>
                  </a:lnTo>
                  <a:cubicBezTo>
                    <a:pt x="4391813" y="2360713"/>
                    <a:pt x="4381290" y="2371236"/>
                    <a:pt x="4368309" y="2371236"/>
                  </a:cubicBezTo>
                  <a:lnTo>
                    <a:pt x="23504" y="2371236"/>
                  </a:lnTo>
                  <a:cubicBezTo>
                    <a:pt x="10523" y="2371236"/>
                    <a:pt x="0" y="2360713"/>
                    <a:pt x="0" y="2347732"/>
                  </a:cubicBezTo>
                  <a:lnTo>
                    <a:pt x="0" y="23504"/>
                  </a:lnTo>
                  <a:cubicBezTo>
                    <a:pt x="0" y="10523"/>
                    <a:pt x="10523" y="0"/>
                    <a:pt x="23504" y="0"/>
                  </a:cubicBezTo>
                  <a:close/>
                </a:path>
              </a:pathLst>
            </a:custGeom>
            <a:solidFill>
              <a:srgbClr val="FFF4EF"/>
            </a:solidFill>
          </p:spPr>
        </p:sp>
        <p:sp>
          <p:nvSpPr>
            <p:cNvPr name="TextBox 4" id="4"/>
            <p:cNvSpPr txBox="true"/>
            <p:nvPr/>
          </p:nvSpPr>
          <p:spPr>
            <a:xfrm>
              <a:off x="0" y="-28575"/>
              <a:ext cx="4391813" cy="2399811"/>
            </a:xfrm>
            <a:prstGeom prst="rect">
              <a:avLst/>
            </a:prstGeom>
          </p:spPr>
          <p:txBody>
            <a:bodyPr anchor="ctr" rtlCol="false" tIns="50800" lIns="50800" bIns="50800" rIns="50800"/>
            <a:lstStyle/>
            <a:p>
              <a:pPr algn="ctr">
                <a:lnSpc>
                  <a:spcPts val="2659"/>
                </a:lnSpc>
              </a:pPr>
              <a:r>
                <a:rPr lang="en-US" sz="1899" b="true">
                  <a:solidFill>
                    <a:srgbClr val="FFFFFF"/>
                  </a:solidFill>
                  <a:latin typeface="Arial Unicode Bold"/>
                  <a:ea typeface="Arial Unicode Bold"/>
                  <a:cs typeface="Arial Unicode Bold"/>
                  <a:sym typeface="Arial Unicode Bold"/>
                </a:rPr>
                <a:t>--</a:t>
              </a:r>
            </a:p>
          </p:txBody>
        </p:sp>
      </p:grpSp>
      <p:sp>
        <p:nvSpPr>
          <p:cNvPr name="Freeform 5" id="5"/>
          <p:cNvSpPr/>
          <p:nvPr/>
        </p:nvSpPr>
        <p:spPr>
          <a:xfrm flipH="false" flipV="false" rot="0">
            <a:off x="-3632199" y="7173434"/>
            <a:ext cx="6342082" cy="3778690"/>
          </a:xfrm>
          <a:custGeom>
            <a:avLst/>
            <a:gdLst/>
            <a:ahLst/>
            <a:cxnLst/>
            <a:rect r="r" b="b" t="t" l="l"/>
            <a:pathLst>
              <a:path h="3778690" w="6342082">
                <a:moveTo>
                  <a:pt x="0" y="0"/>
                </a:moveTo>
                <a:lnTo>
                  <a:pt x="6342083" y="0"/>
                </a:lnTo>
                <a:lnTo>
                  <a:pt x="6342083" y="3778690"/>
                </a:lnTo>
                <a:lnTo>
                  <a:pt x="0" y="3778690"/>
                </a:lnTo>
                <a:lnTo>
                  <a:pt x="0" y="0"/>
                </a:lnTo>
                <a:close/>
              </a:path>
            </a:pathLst>
          </a:custGeom>
          <a:blipFill>
            <a:blip r:embed="rId2"/>
            <a:stretch>
              <a:fillRect l="0" t="0" r="0" b="0"/>
            </a:stretch>
          </a:blipFill>
        </p:spPr>
      </p:sp>
      <p:sp>
        <p:nvSpPr>
          <p:cNvPr name="Freeform 6" id="6"/>
          <p:cNvSpPr/>
          <p:nvPr/>
        </p:nvSpPr>
        <p:spPr>
          <a:xfrm flipH="false" flipV="false" rot="0">
            <a:off x="14458610" y="-664370"/>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7" id="7"/>
          <p:cNvSpPr/>
          <p:nvPr/>
        </p:nvSpPr>
        <p:spPr>
          <a:xfrm flipH="false" flipV="false" rot="0">
            <a:off x="-1251940" y="-1069854"/>
            <a:ext cx="4561281" cy="3423420"/>
          </a:xfrm>
          <a:custGeom>
            <a:avLst/>
            <a:gdLst/>
            <a:ahLst/>
            <a:cxnLst/>
            <a:rect r="r" b="b" t="t" l="l"/>
            <a:pathLst>
              <a:path h="3423420" w="4561281">
                <a:moveTo>
                  <a:pt x="0" y="0"/>
                </a:moveTo>
                <a:lnTo>
                  <a:pt x="4561280" y="0"/>
                </a:lnTo>
                <a:lnTo>
                  <a:pt x="4561280" y="3423420"/>
                </a:lnTo>
                <a:lnTo>
                  <a:pt x="0" y="3423420"/>
                </a:lnTo>
                <a:lnTo>
                  <a:pt x="0" y="0"/>
                </a:lnTo>
                <a:close/>
              </a:path>
            </a:pathLst>
          </a:custGeom>
          <a:blipFill>
            <a:blip r:embed="rId5">
              <a:extLst>
                <a:ext uri="{96DAC541-7B7A-43D3-8B79-37D633B846F1}">
                  <asvg:svgBlip xmlns:asvg="http://schemas.microsoft.com/office/drawing/2016/SVG/main" r:embed="rId6"/>
                </a:ext>
              </a:extLst>
            </a:blip>
            <a:stretch>
              <a:fillRect l="-36727" t="-1150" r="-6100" b="0"/>
            </a:stretch>
          </a:blipFill>
        </p:spPr>
      </p:sp>
      <p:sp>
        <p:nvSpPr>
          <p:cNvPr name="Freeform 8" id="8"/>
          <p:cNvSpPr/>
          <p:nvPr/>
        </p:nvSpPr>
        <p:spPr>
          <a:xfrm flipH="false" flipV="false" rot="5400000">
            <a:off x="16123555" y="276195"/>
            <a:ext cx="1095319" cy="1176171"/>
          </a:xfrm>
          <a:custGeom>
            <a:avLst/>
            <a:gdLst/>
            <a:ahLst/>
            <a:cxnLst/>
            <a:rect r="r" b="b" t="t" l="l"/>
            <a:pathLst>
              <a:path h="1176171" w="1095319">
                <a:moveTo>
                  <a:pt x="0" y="0"/>
                </a:moveTo>
                <a:lnTo>
                  <a:pt x="1095319" y="0"/>
                </a:lnTo>
                <a:lnTo>
                  <a:pt x="1095319" y="1176171"/>
                </a:lnTo>
                <a:lnTo>
                  <a:pt x="0" y="1176171"/>
                </a:lnTo>
                <a:lnTo>
                  <a:pt x="0" y="0"/>
                </a:lnTo>
                <a:close/>
              </a:path>
            </a:pathLst>
          </a:custGeom>
          <a:blipFill>
            <a:blip r:embed="rId3">
              <a:extLst>
                <a:ext uri="{96DAC541-7B7A-43D3-8B79-37D633B846F1}">
                  <asvg:svgBlip xmlns:asvg="http://schemas.microsoft.com/office/drawing/2016/SVG/main" r:embed="rId4"/>
                </a:ext>
              </a:extLst>
            </a:blip>
            <a:stretch>
              <a:fillRect l="-246415" t="-129667" r="0" b="0"/>
            </a:stretch>
          </a:blipFill>
        </p:spPr>
      </p:sp>
      <p:sp>
        <p:nvSpPr>
          <p:cNvPr name="Freeform 9" id="9"/>
          <p:cNvSpPr/>
          <p:nvPr/>
        </p:nvSpPr>
        <p:spPr>
          <a:xfrm flipH="false" flipV="false" rot="0">
            <a:off x="1767028" y="3400832"/>
            <a:ext cx="6706848" cy="3772602"/>
          </a:xfrm>
          <a:custGeom>
            <a:avLst/>
            <a:gdLst/>
            <a:ahLst/>
            <a:cxnLst/>
            <a:rect r="r" b="b" t="t" l="l"/>
            <a:pathLst>
              <a:path h="3772602" w="6706848">
                <a:moveTo>
                  <a:pt x="0" y="0"/>
                </a:moveTo>
                <a:lnTo>
                  <a:pt x="6706848" y="0"/>
                </a:lnTo>
                <a:lnTo>
                  <a:pt x="6706848" y="3772602"/>
                </a:lnTo>
                <a:lnTo>
                  <a:pt x="0" y="3772602"/>
                </a:lnTo>
                <a:lnTo>
                  <a:pt x="0" y="0"/>
                </a:lnTo>
                <a:close/>
              </a:path>
            </a:pathLst>
          </a:custGeom>
          <a:blipFill>
            <a:blip r:embed="rId7"/>
            <a:stretch>
              <a:fillRect l="0" t="0" r="0" b="0"/>
            </a:stretch>
          </a:blipFill>
        </p:spPr>
      </p:sp>
      <p:sp>
        <p:nvSpPr>
          <p:cNvPr name="Freeform 10" id="10"/>
          <p:cNvSpPr/>
          <p:nvPr/>
        </p:nvSpPr>
        <p:spPr>
          <a:xfrm flipH="false" flipV="false" rot="0">
            <a:off x="9730874" y="3275488"/>
            <a:ext cx="7116238" cy="3736025"/>
          </a:xfrm>
          <a:custGeom>
            <a:avLst/>
            <a:gdLst/>
            <a:ahLst/>
            <a:cxnLst/>
            <a:rect r="r" b="b" t="t" l="l"/>
            <a:pathLst>
              <a:path h="3736025" w="7116238">
                <a:moveTo>
                  <a:pt x="0" y="0"/>
                </a:moveTo>
                <a:lnTo>
                  <a:pt x="7116238" y="0"/>
                </a:lnTo>
                <a:lnTo>
                  <a:pt x="7116238" y="3736024"/>
                </a:lnTo>
                <a:lnTo>
                  <a:pt x="0" y="3736024"/>
                </a:lnTo>
                <a:lnTo>
                  <a:pt x="0" y="0"/>
                </a:lnTo>
                <a:close/>
              </a:path>
            </a:pathLst>
          </a:custGeom>
          <a:blipFill>
            <a:blip r:embed="rId8"/>
            <a:stretch>
              <a:fillRect l="0" t="0" r="0" b="0"/>
            </a:stretch>
          </a:blipFill>
        </p:spPr>
      </p:sp>
      <p:sp>
        <p:nvSpPr>
          <p:cNvPr name="TextBox 11" id="11"/>
          <p:cNvSpPr txBox="true"/>
          <p:nvPr/>
        </p:nvSpPr>
        <p:spPr>
          <a:xfrm rot="0">
            <a:off x="1614102" y="1821338"/>
            <a:ext cx="16079703" cy="854075"/>
          </a:xfrm>
          <a:prstGeom prst="rect">
            <a:avLst/>
          </a:prstGeom>
        </p:spPr>
        <p:txBody>
          <a:bodyPr anchor="t" rtlCol="false" tIns="0" lIns="0" bIns="0" rIns="0">
            <a:spAutoFit/>
          </a:bodyPr>
          <a:lstStyle/>
          <a:p>
            <a:pPr algn="l">
              <a:lnSpc>
                <a:spcPts val="7000"/>
              </a:lnSpc>
            </a:pPr>
            <a:r>
              <a:rPr lang="en-US" sz="5000">
                <a:solidFill>
                  <a:srgbClr val="674E2F"/>
                </a:solidFill>
                <a:latin typeface="Paytone One"/>
                <a:ea typeface="Paytone One"/>
                <a:cs typeface="Paytone One"/>
                <a:sym typeface="Paytone One"/>
              </a:rPr>
              <a:t>4.2 Cách thanh niên vượt qua những thách thức</a:t>
            </a:r>
          </a:p>
        </p:txBody>
      </p:sp>
      <p:sp>
        <p:nvSpPr>
          <p:cNvPr name="TextBox 12" id="12"/>
          <p:cNvSpPr txBox="true"/>
          <p:nvPr/>
        </p:nvSpPr>
        <p:spPr>
          <a:xfrm rot="0">
            <a:off x="-1251940" y="7545765"/>
            <a:ext cx="12844508" cy="1517015"/>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Tự nhận thức và tìm hiểu</a:t>
            </a:r>
          </a:p>
          <a:p>
            <a:pPr algn="ctr">
              <a:lnSpc>
                <a:spcPts val="7279"/>
              </a:lnSpc>
            </a:pPr>
          </a:p>
        </p:txBody>
      </p:sp>
      <p:sp>
        <p:nvSpPr>
          <p:cNvPr name="TextBox 13" id="13"/>
          <p:cNvSpPr txBox="true"/>
          <p:nvPr/>
        </p:nvSpPr>
        <p:spPr>
          <a:xfrm rot="0">
            <a:off x="9730874" y="7489954"/>
            <a:ext cx="7158397" cy="2155190"/>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Thảo luận và đề ra các giải pháp để tạo ra sự thay đổi</a:t>
            </a:r>
          </a:p>
          <a:p>
            <a:pPr algn="ctr">
              <a:lnSpc>
                <a:spcPts val="727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95213" y="7618747"/>
            <a:ext cx="3237255" cy="4388153"/>
          </a:xfrm>
          <a:custGeom>
            <a:avLst/>
            <a:gdLst/>
            <a:ahLst/>
            <a:cxnLst/>
            <a:rect r="r" b="b" t="t" l="l"/>
            <a:pathLst>
              <a:path h="4388153" w="3237255">
                <a:moveTo>
                  <a:pt x="3237255" y="0"/>
                </a:moveTo>
                <a:lnTo>
                  <a:pt x="0" y="0"/>
                </a:lnTo>
                <a:lnTo>
                  <a:pt x="0" y="4388153"/>
                </a:lnTo>
                <a:lnTo>
                  <a:pt x="3237255" y="4388153"/>
                </a:lnTo>
                <a:lnTo>
                  <a:pt x="323725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39731" y="310266"/>
            <a:ext cx="1753311" cy="1976909"/>
            <a:chOff x="0" y="0"/>
            <a:chExt cx="2337748" cy="2635879"/>
          </a:xfrm>
        </p:grpSpPr>
        <p:sp>
          <p:nvSpPr>
            <p:cNvPr name="Freeform 7" id="7"/>
            <p:cNvSpPr/>
            <p:nvPr/>
          </p:nvSpPr>
          <p:spPr>
            <a:xfrm flipH="false" flipV="false" rot="0">
              <a:off x="1181520" y="954644"/>
              <a:ext cx="1156228" cy="1241577"/>
            </a:xfrm>
            <a:custGeom>
              <a:avLst/>
              <a:gdLst/>
              <a:ahLst/>
              <a:cxnLst/>
              <a:rect r="r" b="b" t="t" l="l"/>
              <a:pathLst>
                <a:path h="1241577" w="1156228">
                  <a:moveTo>
                    <a:pt x="0" y="0"/>
                  </a:moveTo>
                  <a:lnTo>
                    <a:pt x="1156228" y="0"/>
                  </a:lnTo>
                  <a:lnTo>
                    <a:pt x="1156228" y="1241577"/>
                  </a:lnTo>
                  <a:lnTo>
                    <a:pt x="0" y="1241577"/>
                  </a:lnTo>
                  <a:lnTo>
                    <a:pt x="0" y="0"/>
                  </a:lnTo>
                  <a:close/>
                </a:path>
              </a:pathLst>
            </a:custGeom>
            <a:blipFill>
              <a:blip r:embed="rId4">
                <a:extLst>
                  <a:ext uri="{96DAC541-7B7A-43D3-8B79-37D633B846F1}">
                    <asvg:svgBlip xmlns:asvg="http://schemas.microsoft.com/office/drawing/2016/SVG/main" r:embed="rId5"/>
                  </a:ext>
                </a:extLst>
              </a:blip>
              <a:stretch>
                <a:fillRect l="-246415" t="-129667" r="0" b="0"/>
              </a:stretch>
            </a:blipFill>
          </p:spPr>
        </p:sp>
        <p:sp>
          <p:nvSpPr>
            <p:cNvPr name="Freeform 8" id="8"/>
            <p:cNvSpPr/>
            <p:nvPr/>
          </p:nvSpPr>
          <p:spPr>
            <a:xfrm flipH="false" flipV="false" rot="0">
              <a:off x="662440" y="0"/>
              <a:ext cx="662440" cy="1021373"/>
            </a:xfrm>
            <a:custGeom>
              <a:avLst/>
              <a:gdLst/>
              <a:ahLst/>
              <a:cxnLst/>
              <a:rect r="r" b="b" t="t" l="l"/>
              <a:pathLst>
                <a:path h="1021373" w="662440">
                  <a:moveTo>
                    <a:pt x="0" y="0"/>
                  </a:moveTo>
                  <a:lnTo>
                    <a:pt x="662440" y="0"/>
                  </a:lnTo>
                  <a:lnTo>
                    <a:pt x="662440" y="1021373"/>
                  </a:lnTo>
                  <a:lnTo>
                    <a:pt x="0" y="1021373"/>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sp>
          <p:nvSpPr>
            <p:cNvPr name="Freeform 9" id="9"/>
            <p:cNvSpPr/>
            <p:nvPr/>
          </p:nvSpPr>
          <p:spPr>
            <a:xfrm flipH="false" flipV="false" rot="0">
              <a:off x="0" y="1614506"/>
              <a:ext cx="662440" cy="1021373"/>
            </a:xfrm>
            <a:custGeom>
              <a:avLst/>
              <a:gdLst/>
              <a:ahLst/>
              <a:cxnLst/>
              <a:rect r="r" b="b" t="t" l="l"/>
              <a:pathLst>
                <a:path h="1021373" w="662440">
                  <a:moveTo>
                    <a:pt x="0" y="0"/>
                  </a:moveTo>
                  <a:lnTo>
                    <a:pt x="662440" y="0"/>
                  </a:lnTo>
                  <a:lnTo>
                    <a:pt x="662440" y="1021373"/>
                  </a:lnTo>
                  <a:lnTo>
                    <a:pt x="0" y="1021373"/>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grpSp>
      <p:grpSp>
        <p:nvGrpSpPr>
          <p:cNvPr name="Group 10" id="10"/>
          <p:cNvGrpSpPr/>
          <p:nvPr/>
        </p:nvGrpSpPr>
        <p:grpSpPr>
          <a:xfrm rot="0">
            <a:off x="15694618" y="1028700"/>
            <a:ext cx="1712499" cy="1940412"/>
            <a:chOff x="0" y="0"/>
            <a:chExt cx="2283332" cy="2587216"/>
          </a:xfrm>
        </p:grpSpPr>
        <p:sp>
          <p:nvSpPr>
            <p:cNvPr name="Freeform 11" id="11"/>
            <p:cNvSpPr/>
            <p:nvPr/>
          </p:nvSpPr>
          <p:spPr>
            <a:xfrm flipH="false" flipV="false" rot="2122094">
              <a:off x="200744" y="1139198"/>
              <a:ext cx="918728" cy="986545"/>
            </a:xfrm>
            <a:custGeom>
              <a:avLst/>
              <a:gdLst/>
              <a:ahLst/>
              <a:cxnLst/>
              <a:rect r="r" b="b" t="t" l="l"/>
              <a:pathLst>
                <a:path h="986545" w="918728">
                  <a:moveTo>
                    <a:pt x="0" y="0"/>
                  </a:moveTo>
                  <a:lnTo>
                    <a:pt x="918728" y="0"/>
                  </a:lnTo>
                  <a:lnTo>
                    <a:pt x="918728" y="986545"/>
                  </a:lnTo>
                  <a:lnTo>
                    <a:pt x="0" y="986545"/>
                  </a:lnTo>
                  <a:lnTo>
                    <a:pt x="0" y="0"/>
                  </a:lnTo>
                  <a:close/>
                </a:path>
              </a:pathLst>
            </a:custGeom>
            <a:blipFill>
              <a:blip r:embed="rId4">
                <a:extLst>
                  <a:ext uri="{96DAC541-7B7A-43D3-8B79-37D633B846F1}">
                    <asvg:svgBlip xmlns:asvg="http://schemas.microsoft.com/office/drawing/2016/SVG/main" r:embed="rId5"/>
                  </a:ext>
                </a:extLst>
              </a:blip>
              <a:stretch>
                <a:fillRect l="-246415" t="-129667" r="0" b="0"/>
              </a:stretch>
            </a:blipFill>
          </p:spPr>
        </p:sp>
        <p:sp>
          <p:nvSpPr>
            <p:cNvPr name="Freeform 12" id="12"/>
            <p:cNvSpPr/>
            <p:nvPr/>
          </p:nvSpPr>
          <p:spPr>
            <a:xfrm flipH="false" flipV="false" rot="0">
              <a:off x="1671607" y="1644037"/>
              <a:ext cx="611725" cy="943179"/>
            </a:xfrm>
            <a:custGeom>
              <a:avLst/>
              <a:gdLst/>
              <a:ahLst/>
              <a:cxnLst/>
              <a:rect r="r" b="b" t="t" l="l"/>
              <a:pathLst>
                <a:path h="943179" w="611725">
                  <a:moveTo>
                    <a:pt x="0" y="0"/>
                  </a:moveTo>
                  <a:lnTo>
                    <a:pt x="611725" y="0"/>
                  </a:lnTo>
                  <a:lnTo>
                    <a:pt x="611725" y="943179"/>
                  </a:lnTo>
                  <a:lnTo>
                    <a:pt x="0" y="943179"/>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sp>
          <p:nvSpPr>
            <p:cNvPr name="Freeform 13" id="13"/>
            <p:cNvSpPr/>
            <p:nvPr/>
          </p:nvSpPr>
          <p:spPr>
            <a:xfrm flipH="false" flipV="false" rot="0">
              <a:off x="1011542" y="0"/>
              <a:ext cx="965928" cy="1230236"/>
            </a:xfrm>
            <a:custGeom>
              <a:avLst/>
              <a:gdLst/>
              <a:ahLst/>
              <a:cxnLst/>
              <a:rect r="r" b="b" t="t" l="l"/>
              <a:pathLst>
                <a:path h="1230236" w="965928">
                  <a:moveTo>
                    <a:pt x="0" y="0"/>
                  </a:moveTo>
                  <a:lnTo>
                    <a:pt x="965928" y="0"/>
                  </a:lnTo>
                  <a:lnTo>
                    <a:pt x="965928" y="1230236"/>
                  </a:lnTo>
                  <a:lnTo>
                    <a:pt x="0" y="1230236"/>
                  </a:lnTo>
                  <a:lnTo>
                    <a:pt x="0" y="0"/>
                  </a:lnTo>
                  <a:close/>
                </a:path>
              </a:pathLst>
            </a:custGeom>
            <a:blipFill>
              <a:blip r:embed="rId8">
                <a:extLst>
                  <a:ext uri="{96DAC541-7B7A-43D3-8B79-37D633B846F1}">
                    <asvg:svgBlip xmlns:asvg="http://schemas.microsoft.com/office/drawing/2016/SVG/main" r:embed="rId9"/>
                  </a:ext>
                </a:extLst>
              </a:blip>
              <a:stretch>
                <a:fillRect l="0" t="-248358" r="-580760" b="-208899"/>
              </a:stretch>
            </a:blipFill>
          </p:spPr>
        </p:sp>
      </p:grpSp>
      <p:sp>
        <p:nvSpPr>
          <p:cNvPr name="Freeform 14" id="14"/>
          <p:cNvSpPr/>
          <p:nvPr/>
        </p:nvSpPr>
        <p:spPr>
          <a:xfrm flipH="false" flipV="false" rot="0">
            <a:off x="14932240" y="7618747"/>
            <a:ext cx="3237255" cy="4388153"/>
          </a:xfrm>
          <a:custGeom>
            <a:avLst/>
            <a:gdLst/>
            <a:ahLst/>
            <a:cxnLst/>
            <a:rect r="r" b="b" t="t" l="l"/>
            <a:pathLst>
              <a:path h="4388153" w="3237255">
                <a:moveTo>
                  <a:pt x="0" y="0"/>
                </a:moveTo>
                <a:lnTo>
                  <a:pt x="3237255" y="0"/>
                </a:lnTo>
                <a:lnTo>
                  <a:pt x="3237255" y="4388153"/>
                </a:lnTo>
                <a:lnTo>
                  <a:pt x="0" y="4388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144000" y="874882"/>
            <a:ext cx="6118836" cy="3403603"/>
          </a:xfrm>
          <a:custGeom>
            <a:avLst/>
            <a:gdLst/>
            <a:ahLst/>
            <a:cxnLst/>
            <a:rect r="r" b="b" t="t" l="l"/>
            <a:pathLst>
              <a:path h="3403603" w="6118836">
                <a:moveTo>
                  <a:pt x="0" y="0"/>
                </a:moveTo>
                <a:lnTo>
                  <a:pt x="6118836" y="0"/>
                </a:lnTo>
                <a:lnTo>
                  <a:pt x="6118836" y="3403602"/>
                </a:lnTo>
                <a:lnTo>
                  <a:pt x="0" y="3403602"/>
                </a:lnTo>
                <a:lnTo>
                  <a:pt x="0" y="0"/>
                </a:lnTo>
                <a:close/>
              </a:path>
            </a:pathLst>
          </a:custGeom>
          <a:blipFill>
            <a:blip r:embed="rId10"/>
            <a:stretch>
              <a:fillRect l="0" t="0" r="0" b="0"/>
            </a:stretch>
          </a:blipFill>
        </p:spPr>
      </p:sp>
      <p:sp>
        <p:nvSpPr>
          <p:cNvPr name="Freeform 16" id="16"/>
          <p:cNvSpPr/>
          <p:nvPr/>
        </p:nvSpPr>
        <p:spPr>
          <a:xfrm flipH="false" flipV="false" rot="0">
            <a:off x="3999018" y="4873270"/>
            <a:ext cx="5116992" cy="3413034"/>
          </a:xfrm>
          <a:custGeom>
            <a:avLst/>
            <a:gdLst/>
            <a:ahLst/>
            <a:cxnLst/>
            <a:rect r="r" b="b" t="t" l="l"/>
            <a:pathLst>
              <a:path h="3413034" w="5116992">
                <a:moveTo>
                  <a:pt x="0" y="0"/>
                </a:moveTo>
                <a:lnTo>
                  <a:pt x="5116993" y="0"/>
                </a:lnTo>
                <a:lnTo>
                  <a:pt x="5116993" y="3413034"/>
                </a:lnTo>
                <a:lnTo>
                  <a:pt x="0" y="3413034"/>
                </a:lnTo>
                <a:lnTo>
                  <a:pt x="0" y="0"/>
                </a:lnTo>
                <a:close/>
              </a:path>
            </a:pathLst>
          </a:custGeom>
          <a:blipFill>
            <a:blip r:embed="rId11"/>
            <a:stretch>
              <a:fillRect l="0" t="0" r="0" b="0"/>
            </a:stretch>
          </a:blipFill>
        </p:spPr>
      </p:sp>
      <p:sp>
        <p:nvSpPr>
          <p:cNvPr name="TextBox 17" id="17"/>
          <p:cNvSpPr txBox="true"/>
          <p:nvPr/>
        </p:nvSpPr>
        <p:spPr>
          <a:xfrm rot="0">
            <a:off x="1789733" y="1675526"/>
            <a:ext cx="7326278" cy="2155190"/>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Chia sẻ để tạo ra sự thấu hiểu trong gia đình và xã hội</a:t>
            </a:r>
          </a:p>
          <a:p>
            <a:pPr algn="ctr">
              <a:lnSpc>
                <a:spcPts val="7279"/>
              </a:lnSpc>
            </a:pPr>
          </a:p>
        </p:txBody>
      </p:sp>
      <p:sp>
        <p:nvSpPr>
          <p:cNvPr name="TextBox 18" id="18"/>
          <p:cNvSpPr txBox="true"/>
          <p:nvPr/>
        </p:nvSpPr>
        <p:spPr>
          <a:xfrm rot="0">
            <a:off x="9438647" y="6247024"/>
            <a:ext cx="7326278" cy="1517015"/>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Thúc đẩy giáo dục, tuyên truyền</a:t>
            </a:r>
          </a:p>
          <a:p>
            <a:pPr algn="ctr">
              <a:lnSpc>
                <a:spcPts val="727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353821"/>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277361" y="7974292"/>
            <a:ext cx="4641785" cy="2765632"/>
          </a:xfrm>
          <a:custGeom>
            <a:avLst/>
            <a:gdLst/>
            <a:ahLst/>
            <a:cxnLst/>
            <a:rect r="r" b="b" t="t" l="l"/>
            <a:pathLst>
              <a:path h="2765632" w="4641785">
                <a:moveTo>
                  <a:pt x="0" y="0"/>
                </a:moveTo>
                <a:lnTo>
                  <a:pt x="4641785" y="0"/>
                </a:lnTo>
                <a:lnTo>
                  <a:pt x="4641785" y="2765633"/>
                </a:lnTo>
                <a:lnTo>
                  <a:pt x="0" y="2765633"/>
                </a:lnTo>
                <a:lnTo>
                  <a:pt x="0" y="0"/>
                </a:lnTo>
                <a:close/>
              </a:path>
            </a:pathLst>
          </a:custGeom>
          <a:blipFill>
            <a:blip r:embed="rId2"/>
            <a:stretch>
              <a:fillRect l="0" t="0" r="0" b="0"/>
            </a:stretch>
          </a:blipFill>
        </p:spPr>
      </p:sp>
      <p:sp>
        <p:nvSpPr>
          <p:cNvPr name="Freeform 6" id="6"/>
          <p:cNvSpPr/>
          <p:nvPr/>
        </p:nvSpPr>
        <p:spPr>
          <a:xfrm flipH="false" flipV="false" rot="0">
            <a:off x="59285" y="192846"/>
            <a:ext cx="4679573" cy="2987909"/>
          </a:xfrm>
          <a:custGeom>
            <a:avLst/>
            <a:gdLst/>
            <a:ahLst/>
            <a:cxnLst/>
            <a:rect r="r" b="b" t="t" l="l"/>
            <a:pathLst>
              <a:path h="2987909" w="4679573">
                <a:moveTo>
                  <a:pt x="0" y="0"/>
                </a:moveTo>
                <a:lnTo>
                  <a:pt x="4679573" y="0"/>
                </a:lnTo>
                <a:lnTo>
                  <a:pt x="4679573" y="2987909"/>
                </a:lnTo>
                <a:lnTo>
                  <a:pt x="0" y="2987909"/>
                </a:lnTo>
                <a:lnTo>
                  <a:pt x="0" y="0"/>
                </a:lnTo>
                <a:close/>
              </a:path>
            </a:pathLst>
          </a:custGeom>
          <a:blipFill>
            <a:blip r:embed="rId3">
              <a:extLst>
                <a:ext uri="{96DAC541-7B7A-43D3-8B79-37D633B846F1}">
                  <asvg:svgBlip xmlns:asvg="http://schemas.microsoft.com/office/drawing/2016/SVG/main" r:embed="rId4"/>
                </a:ext>
              </a:extLst>
            </a:blip>
            <a:stretch>
              <a:fillRect l="-21972" t="-1538" r="0" b="0"/>
            </a:stretch>
          </a:blipFill>
        </p:spPr>
      </p:sp>
      <p:sp>
        <p:nvSpPr>
          <p:cNvPr name="Freeform 7" id="7"/>
          <p:cNvSpPr/>
          <p:nvPr/>
        </p:nvSpPr>
        <p:spPr>
          <a:xfrm flipH="true" flipV="false" rot="0">
            <a:off x="405315" y="7438937"/>
            <a:ext cx="3987514" cy="2848063"/>
          </a:xfrm>
          <a:custGeom>
            <a:avLst/>
            <a:gdLst/>
            <a:ahLst/>
            <a:cxnLst/>
            <a:rect r="r" b="b" t="t" l="l"/>
            <a:pathLst>
              <a:path h="2848063" w="3987514">
                <a:moveTo>
                  <a:pt x="3987513" y="0"/>
                </a:moveTo>
                <a:lnTo>
                  <a:pt x="0" y="0"/>
                </a:lnTo>
                <a:lnTo>
                  <a:pt x="0" y="2848063"/>
                </a:lnTo>
                <a:lnTo>
                  <a:pt x="3987513" y="2848063"/>
                </a:lnTo>
                <a:lnTo>
                  <a:pt x="3987513" y="0"/>
                </a:lnTo>
                <a:close/>
              </a:path>
            </a:pathLst>
          </a:custGeom>
          <a:blipFill>
            <a:blip r:embed="rId5">
              <a:extLst>
                <a:ext uri="{96DAC541-7B7A-43D3-8B79-37D633B846F1}">
                  <asvg:svgBlip xmlns:asvg="http://schemas.microsoft.com/office/drawing/2016/SVG/main" r:embed="rId6"/>
                </a:ext>
              </a:extLst>
            </a:blip>
            <a:stretch>
              <a:fillRect l="0" t="0" r="0" b="-89783"/>
            </a:stretch>
          </a:blipFill>
        </p:spPr>
      </p:sp>
      <p:sp>
        <p:nvSpPr>
          <p:cNvPr name="Freeform 8" id="8"/>
          <p:cNvSpPr/>
          <p:nvPr/>
        </p:nvSpPr>
        <p:spPr>
          <a:xfrm flipH="false" flipV="false" rot="0">
            <a:off x="16922090" y="370599"/>
            <a:ext cx="1225723" cy="1316201"/>
          </a:xfrm>
          <a:custGeom>
            <a:avLst/>
            <a:gdLst/>
            <a:ahLst/>
            <a:cxnLst/>
            <a:rect r="r" b="b" t="t" l="l"/>
            <a:pathLst>
              <a:path h="1316201" w="1225723">
                <a:moveTo>
                  <a:pt x="0" y="0"/>
                </a:moveTo>
                <a:lnTo>
                  <a:pt x="1225722" y="0"/>
                </a:lnTo>
                <a:lnTo>
                  <a:pt x="1225722" y="1316202"/>
                </a:lnTo>
                <a:lnTo>
                  <a:pt x="0" y="1316202"/>
                </a:lnTo>
                <a:lnTo>
                  <a:pt x="0" y="0"/>
                </a:lnTo>
                <a:close/>
              </a:path>
            </a:pathLst>
          </a:custGeom>
          <a:blipFill>
            <a:blip r:embed="rId7">
              <a:extLst>
                <a:ext uri="{96DAC541-7B7A-43D3-8B79-37D633B846F1}">
                  <asvg:svgBlip xmlns:asvg="http://schemas.microsoft.com/office/drawing/2016/SVG/main" r:embed="rId8"/>
                </a:ext>
              </a:extLst>
            </a:blip>
            <a:stretch>
              <a:fillRect l="-246415" t="-129667" r="0" b="0"/>
            </a:stretch>
          </a:blipFill>
        </p:spPr>
      </p:sp>
      <p:sp>
        <p:nvSpPr>
          <p:cNvPr name="Freeform 9" id="9"/>
          <p:cNvSpPr/>
          <p:nvPr/>
        </p:nvSpPr>
        <p:spPr>
          <a:xfrm flipH="false" flipV="false" rot="0">
            <a:off x="15895998" y="76462"/>
            <a:ext cx="702256" cy="1082762"/>
          </a:xfrm>
          <a:custGeom>
            <a:avLst/>
            <a:gdLst/>
            <a:ahLst/>
            <a:cxnLst/>
            <a:rect r="r" b="b" t="t" l="l"/>
            <a:pathLst>
              <a:path h="1082762" w="702256">
                <a:moveTo>
                  <a:pt x="0" y="0"/>
                </a:moveTo>
                <a:lnTo>
                  <a:pt x="702256" y="0"/>
                </a:lnTo>
                <a:lnTo>
                  <a:pt x="702256" y="1082763"/>
                </a:lnTo>
                <a:lnTo>
                  <a:pt x="0" y="1082763"/>
                </a:lnTo>
                <a:lnTo>
                  <a:pt x="0" y="0"/>
                </a:lnTo>
                <a:close/>
              </a:path>
            </a:pathLst>
          </a:custGeom>
          <a:blipFill>
            <a:blip r:embed="rId9">
              <a:extLst>
                <a:ext uri="{96DAC541-7B7A-43D3-8B79-37D633B846F1}">
                  <asvg:svgBlip xmlns:asvg="http://schemas.microsoft.com/office/drawing/2016/SVG/main" r:embed="rId10"/>
                </a:ext>
              </a:extLst>
            </a:blip>
            <a:stretch>
              <a:fillRect l="-921663" t="0" r="0" b="-583763"/>
            </a:stretch>
          </a:blipFill>
        </p:spPr>
      </p:sp>
      <p:sp>
        <p:nvSpPr>
          <p:cNvPr name="Freeform 10" id="10"/>
          <p:cNvSpPr/>
          <p:nvPr/>
        </p:nvSpPr>
        <p:spPr>
          <a:xfrm flipH="false" flipV="false" rot="0">
            <a:off x="16247126" y="1686801"/>
            <a:ext cx="702256" cy="1082762"/>
          </a:xfrm>
          <a:custGeom>
            <a:avLst/>
            <a:gdLst/>
            <a:ahLst/>
            <a:cxnLst/>
            <a:rect r="r" b="b" t="t" l="l"/>
            <a:pathLst>
              <a:path h="1082762" w="702256">
                <a:moveTo>
                  <a:pt x="0" y="0"/>
                </a:moveTo>
                <a:lnTo>
                  <a:pt x="702256" y="0"/>
                </a:lnTo>
                <a:lnTo>
                  <a:pt x="702256" y="1082762"/>
                </a:lnTo>
                <a:lnTo>
                  <a:pt x="0" y="1082762"/>
                </a:lnTo>
                <a:lnTo>
                  <a:pt x="0" y="0"/>
                </a:lnTo>
                <a:close/>
              </a:path>
            </a:pathLst>
          </a:custGeom>
          <a:blipFill>
            <a:blip r:embed="rId9">
              <a:extLst>
                <a:ext uri="{96DAC541-7B7A-43D3-8B79-37D633B846F1}">
                  <asvg:svgBlip xmlns:asvg="http://schemas.microsoft.com/office/drawing/2016/SVG/main" r:embed="rId10"/>
                </a:ext>
              </a:extLst>
            </a:blip>
            <a:stretch>
              <a:fillRect l="-921663" t="0" r="0" b="-583763"/>
            </a:stretch>
          </a:blipFill>
        </p:spPr>
      </p:sp>
      <p:sp>
        <p:nvSpPr>
          <p:cNvPr name="TextBox 11" id="11"/>
          <p:cNvSpPr txBox="true"/>
          <p:nvPr/>
        </p:nvSpPr>
        <p:spPr>
          <a:xfrm rot="0">
            <a:off x="1452906" y="3608330"/>
            <a:ext cx="2939923" cy="2360918"/>
          </a:xfrm>
          <a:prstGeom prst="rect">
            <a:avLst/>
          </a:prstGeom>
        </p:spPr>
        <p:txBody>
          <a:bodyPr anchor="t" rtlCol="false" tIns="0" lIns="0" bIns="0" rIns="0">
            <a:spAutoFit/>
          </a:bodyPr>
          <a:lstStyle/>
          <a:p>
            <a:pPr algn="ctr">
              <a:lnSpc>
                <a:spcPts val="9520"/>
              </a:lnSpc>
            </a:pPr>
            <a:r>
              <a:rPr lang="en-US" sz="6800">
                <a:solidFill>
                  <a:srgbClr val="674E2F"/>
                </a:solidFill>
                <a:latin typeface="Baloo"/>
                <a:ea typeface="Baloo"/>
                <a:cs typeface="Baloo"/>
                <a:sym typeface="Baloo"/>
              </a:rPr>
              <a:t>TỔNG </a:t>
            </a:r>
          </a:p>
          <a:p>
            <a:pPr algn="ctr">
              <a:lnSpc>
                <a:spcPts val="9520"/>
              </a:lnSpc>
            </a:pPr>
            <a:r>
              <a:rPr lang="en-US" sz="6800">
                <a:solidFill>
                  <a:srgbClr val="674E2F"/>
                </a:solidFill>
                <a:latin typeface="Baloo"/>
                <a:ea typeface="Baloo"/>
                <a:cs typeface="Baloo"/>
                <a:sym typeface="Baloo"/>
              </a:rPr>
              <a:t>QUAN</a:t>
            </a:r>
          </a:p>
        </p:txBody>
      </p:sp>
      <p:grpSp>
        <p:nvGrpSpPr>
          <p:cNvPr name="Group 12" id="12"/>
          <p:cNvGrpSpPr/>
          <p:nvPr/>
        </p:nvGrpSpPr>
        <p:grpSpPr>
          <a:xfrm rot="0">
            <a:off x="5381362" y="2771775"/>
            <a:ext cx="11736047" cy="4743450"/>
            <a:chOff x="0" y="0"/>
            <a:chExt cx="15648062" cy="6324600"/>
          </a:xfrm>
        </p:grpSpPr>
        <p:sp>
          <p:nvSpPr>
            <p:cNvPr name="TextBox 13" id="13"/>
            <p:cNvSpPr txBox="true"/>
            <p:nvPr/>
          </p:nvSpPr>
          <p:spPr>
            <a:xfrm rot="0">
              <a:off x="0" y="-76200"/>
              <a:ext cx="5989479" cy="805180"/>
            </a:xfrm>
            <a:prstGeom prst="rect">
              <a:avLst/>
            </a:prstGeom>
          </p:spPr>
          <p:txBody>
            <a:bodyPr anchor="t" rtlCol="false" tIns="0" lIns="0" bIns="0" rIns="0">
              <a:spAutoFit/>
            </a:bodyPr>
            <a:lstStyle/>
            <a:p>
              <a:pPr algn="l">
                <a:lnSpc>
                  <a:spcPts val="5040"/>
                </a:lnSpc>
              </a:pPr>
              <a:r>
                <a:rPr lang="en-US" sz="3600">
                  <a:solidFill>
                    <a:srgbClr val="000000"/>
                  </a:solidFill>
                  <a:latin typeface="Baloo"/>
                  <a:ea typeface="Baloo"/>
                  <a:cs typeface="Baloo"/>
                  <a:sym typeface="Baloo"/>
                </a:rPr>
                <a:t>1. Khái quát về đề tài</a:t>
              </a:r>
            </a:p>
          </p:txBody>
        </p:sp>
        <p:sp>
          <p:nvSpPr>
            <p:cNvPr name="TextBox 14" id="14"/>
            <p:cNvSpPr txBox="true"/>
            <p:nvPr/>
          </p:nvSpPr>
          <p:spPr>
            <a:xfrm rot="0">
              <a:off x="0" y="1109980"/>
              <a:ext cx="15648062" cy="805180"/>
            </a:xfrm>
            <a:prstGeom prst="rect">
              <a:avLst/>
            </a:prstGeom>
          </p:spPr>
          <p:txBody>
            <a:bodyPr anchor="t" rtlCol="false" tIns="0" lIns="0" bIns="0" rIns="0">
              <a:spAutoFit/>
            </a:bodyPr>
            <a:lstStyle/>
            <a:p>
              <a:pPr algn="l">
                <a:lnSpc>
                  <a:spcPts val="5040"/>
                </a:lnSpc>
              </a:pPr>
              <a:r>
                <a:rPr lang="en-US" sz="3600">
                  <a:solidFill>
                    <a:srgbClr val="000000"/>
                  </a:solidFill>
                  <a:latin typeface="Baloo"/>
                  <a:ea typeface="Baloo"/>
                  <a:cs typeface="Baloo"/>
                  <a:sym typeface="Baloo"/>
                </a:rPr>
                <a:t>2. Thực trạng - Thanh niên và bình đẳng giới</a:t>
              </a:r>
            </a:p>
          </p:txBody>
        </p:sp>
        <p:sp>
          <p:nvSpPr>
            <p:cNvPr name="TextBox 15" id="15"/>
            <p:cNvSpPr txBox="true"/>
            <p:nvPr/>
          </p:nvSpPr>
          <p:spPr>
            <a:xfrm rot="0">
              <a:off x="0" y="2296160"/>
              <a:ext cx="14478734" cy="1656080"/>
            </a:xfrm>
            <a:prstGeom prst="rect">
              <a:avLst/>
            </a:prstGeom>
          </p:spPr>
          <p:txBody>
            <a:bodyPr anchor="t" rtlCol="false" tIns="0" lIns="0" bIns="0" rIns="0">
              <a:spAutoFit/>
            </a:bodyPr>
            <a:lstStyle/>
            <a:p>
              <a:pPr algn="l">
                <a:lnSpc>
                  <a:spcPts val="5040"/>
                </a:lnSpc>
              </a:pPr>
              <a:r>
                <a:rPr lang="en-US" sz="3600">
                  <a:solidFill>
                    <a:srgbClr val="000000"/>
                  </a:solidFill>
                  <a:latin typeface="Baloo"/>
                  <a:ea typeface="Baloo"/>
                  <a:cs typeface="Baloo"/>
                  <a:sym typeface="Baloo"/>
                </a:rPr>
                <a:t>3. Vai trò của thanh niên trong việc thực hiện </a:t>
              </a:r>
            </a:p>
            <a:p>
              <a:pPr algn="l">
                <a:lnSpc>
                  <a:spcPts val="5040"/>
                </a:lnSpc>
              </a:pPr>
              <a:r>
                <a:rPr lang="en-US" sz="3600">
                  <a:solidFill>
                    <a:srgbClr val="000000"/>
                  </a:solidFill>
                  <a:latin typeface="Baloo"/>
                  <a:ea typeface="Baloo"/>
                  <a:cs typeface="Baloo"/>
                  <a:sym typeface="Baloo"/>
                </a:rPr>
                <a:t>bình đẳng giới</a:t>
              </a:r>
            </a:p>
          </p:txBody>
        </p:sp>
        <p:sp>
          <p:nvSpPr>
            <p:cNvPr name="TextBox 16" id="16"/>
            <p:cNvSpPr txBox="true"/>
            <p:nvPr/>
          </p:nvSpPr>
          <p:spPr>
            <a:xfrm rot="0">
              <a:off x="0" y="4333240"/>
              <a:ext cx="14625408" cy="805180"/>
            </a:xfrm>
            <a:prstGeom prst="rect">
              <a:avLst/>
            </a:prstGeom>
          </p:spPr>
          <p:txBody>
            <a:bodyPr anchor="t" rtlCol="false" tIns="0" lIns="0" bIns="0" rIns="0">
              <a:spAutoFit/>
            </a:bodyPr>
            <a:lstStyle/>
            <a:p>
              <a:pPr algn="l">
                <a:lnSpc>
                  <a:spcPts val="5040"/>
                </a:lnSpc>
              </a:pPr>
              <a:r>
                <a:rPr lang="en-US" sz="3600">
                  <a:solidFill>
                    <a:srgbClr val="000000"/>
                  </a:solidFill>
                  <a:latin typeface="Baloo"/>
                  <a:ea typeface="Baloo"/>
                  <a:cs typeface="Baloo"/>
                  <a:sym typeface="Baloo"/>
                </a:rPr>
                <a:t>4. Những thách thức và giải pháp</a:t>
              </a:r>
            </a:p>
          </p:txBody>
        </p:sp>
        <p:sp>
          <p:nvSpPr>
            <p:cNvPr name="TextBox 17" id="17"/>
            <p:cNvSpPr txBox="true"/>
            <p:nvPr/>
          </p:nvSpPr>
          <p:spPr>
            <a:xfrm rot="0">
              <a:off x="0" y="5519420"/>
              <a:ext cx="3157855" cy="805180"/>
            </a:xfrm>
            <a:prstGeom prst="rect">
              <a:avLst/>
            </a:prstGeom>
          </p:spPr>
          <p:txBody>
            <a:bodyPr anchor="t" rtlCol="false" tIns="0" lIns="0" bIns="0" rIns="0">
              <a:spAutoFit/>
            </a:bodyPr>
            <a:lstStyle/>
            <a:p>
              <a:pPr algn="l">
                <a:lnSpc>
                  <a:spcPts val="5040"/>
                </a:lnSpc>
              </a:pPr>
              <a:r>
                <a:rPr lang="en-US" sz="3600">
                  <a:solidFill>
                    <a:srgbClr val="000000"/>
                  </a:solidFill>
                  <a:latin typeface="Baloo"/>
                  <a:ea typeface="Baloo"/>
                  <a:cs typeface="Baloo"/>
                  <a:sym typeface="Baloo"/>
                </a:rPr>
                <a:t>5. Kết luận</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grpSp>
        <p:nvGrpSpPr>
          <p:cNvPr name="Group 9" id="9"/>
          <p:cNvGrpSpPr/>
          <p:nvPr/>
        </p:nvGrpSpPr>
        <p:grpSpPr>
          <a:xfrm rot="0">
            <a:off x="668338" y="350370"/>
            <a:ext cx="2491570" cy="2976373"/>
            <a:chOff x="0" y="0"/>
            <a:chExt cx="3322093" cy="3968497"/>
          </a:xfrm>
        </p:grpSpPr>
        <p:sp>
          <p:nvSpPr>
            <p:cNvPr name="Freeform 10" id="10"/>
            <p:cNvSpPr/>
            <p:nvPr/>
          </p:nvSpPr>
          <p:spPr>
            <a:xfrm flipH="false" flipV="false" rot="0">
              <a:off x="0" y="2343210"/>
              <a:ext cx="960966" cy="1625287"/>
            </a:xfrm>
            <a:custGeom>
              <a:avLst/>
              <a:gdLst/>
              <a:ahLst/>
              <a:cxnLst/>
              <a:rect r="r" b="b" t="t" l="l"/>
              <a:pathLst>
                <a:path h="1625287" w="960966">
                  <a:moveTo>
                    <a:pt x="0" y="0"/>
                  </a:moveTo>
                  <a:lnTo>
                    <a:pt x="960966" y="0"/>
                  </a:lnTo>
                  <a:lnTo>
                    <a:pt x="960966" y="1625287"/>
                  </a:lnTo>
                  <a:lnTo>
                    <a:pt x="0" y="1625287"/>
                  </a:lnTo>
                  <a:lnTo>
                    <a:pt x="0" y="0"/>
                  </a:lnTo>
                  <a:close/>
                </a:path>
              </a:pathLst>
            </a:custGeom>
            <a:blipFill>
              <a:blip r:embed="rId7">
                <a:extLst>
                  <a:ext uri="{96DAC541-7B7A-43D3-8B79-37D633B846F1}">
                    <asvg:svgBlip xmlns:asvg="http://schemas.microsoft.com/office/drawing/2016/SVG/main" r:embed="rId8"/>
                  </a:ext>
                </a:extLst>
              </a:blip>
              <a:stretch>
                <a:fillRect l="-753958" t="0" r="0" b="-421015"/>
              </a:stretch>
            </a:blipFill>
          </p:spPr>
        </p:sp>
        <p:sp>
          <p:nvSpPr>
            <p:cNvPr name="Freeform 11" id="11"/>
            <p:cNvSpPr/>
            <p:nvPr/>
          </p:nvSpPr>
          <p:spPr>
            <a:xfrm flipH="false" flipV="false" rot="0">
              <a:off x="1233907" y="0"/>
              <a:ext cx="2088185" cy="2650409"/>
            </a:xfrm>
            <a:custGeom>
              <a:avLst/>
              <a:gdLst/>
              <a:ahLst/>
              <a:cxnLst/>
              <a:rect r="r" b="b" t="t" l="l"/>
              <a:pathLst>
                <a:path h="2650409" w="2088185">
                  <a:moveTo>
                    <a:pt x="0" y="0"/>
                  </a:moveTo>
                  <a:lnTo>
                    <a:pt x="2088186" y="0"/>
                  </a:lnTo>
                  <a:lnTo>
                    <a:pt x="2088186" y="2650409"/>
                  </a:lnTo>
                  <a:lnTo>
                    <a:pt x="0" y="2650409"/>
                  </a:lnTo>
                  <a:lnTo>
                    <a:pt x="0" y="0"/>
                  </a:lnTo>
                  <a:close/>
                </a:path>
              </a:pathLst>
            </a:custGeom>
            <a:blipFill>
              <a:blip r:embed="rId9">
                <a:extLst>
                  <a:ext uri="{96DAC541-7B7A-43D3-8B79-37D633B846F1}">
                    <asvg:svgBlip xmlns:asvg="http://schemas.microsoft.com/office/drawing/2016/SVG/main" r:embed="rId10"/>
                  </a:ext>
                </a:extLst>
              </a:blip>
              <a:stretch>
                <a:fillRect l="0" t="-243497" r="-565133" b="-202852"/>
              </a:stretch>
            </a:blipFill>
          </p:spPr>
        </p:sp>
      </p:grpSp>
      <p:sp>
        <p:nvSpPr>
          <p:cNvPr name="Freeform 12" id="12"/>
          <p:cNvSpPr/>
          <p:nvPr/>
        </p:nvSpPr>
        <p:spPr>
          <a:xfrm flipH="true" flipV="false" rot="0">
            <a:off x="14564273" y="8080096"/>
            <a:ext cx="4777660" cy="2609285"/>
          </a:xfrm>
          <a:custGeom>
            <a:avLst/>
            <a:gdLst/>
            <a:ahLst/>
            <a:cxnLst/>
            <a:rect r="r" b="b" t="t" l="l"/>
            <a:pathLst>
              <a:path h="2609285" w="4777660">
                <a:moveTo>
                  <a:pt x="4777661" y="0"/>
                </a:moveTo>
                <a:lnTo>
                  <a:pt x="0" y="0"/>
                </a:lnTo>
                <a:lnTo>
                  <a:pt x="0" y="2609285"/>
                </a:lnTo>
                <a:lnTo>
                  <a:pt x="4777661" y="2609285"/>
                </a:lnTo>
                <a:lnTo>
                  <a:pt x="4777661" y="0"/>
                </a:lnTo>
                <a:close/>
              </a:path>
            </a:pathLst>
          </a:custGeom>
          <a:blipFill>
            <a:blip r:embed="rId2"/>
            <a:stretch>
              <a:fillRect l="0" t="0" r="0" b="-9094"/>
            </a:stretch>
          </a:blipFill>
        </p:spPr>
      </p:sp>
      <p:sp>
        <p:nvSpPr>
          <p:cNvPr name="Freeform 13" id="13"/>
          <p:cNvSpPr/>
          <p:nvPr/>
        </p:nvSpPr>
        <p:spPr>
          <a:xfrm flipH="false" flipV="false" rot="0">
            <a:off x="2909139" y="1030036"/>
            <a:ext cx="6628601" cy="3767255"/>
          </a:xfrm>
          <a:custGeom>
            <a:avLst/>
            <a:gdLst/>
            <a:ahLst/>
            <a:cxnLst/>
            <a:rect r="r" b="b" t="t" l="l"/>
            <a:pathLst>
              <a:path h="3767255" w="6628601">
                <a:moveTo>
                  <a:pt x="0" y="0"/>
                </a:moveTo>
                <a:lnTo>
                  <a:pt x="6628601" y="0"/>
                </a:lnTo>
                <a:lnTo>
                  <a:pt x="6628601" y="3767254"/>
                </a:lnTo>
                <a:lnTo>
                  <a:pt x="0" y="3767254"/>
                </a:lnTo>
                <a:lnTo>
                  <a:pt x="0" y="0"/>
                </a:lnTo>
                <a:close/>
              </a:path>
            </a:pathLst>
          </a:custGeom>
          <a:blipFill>
            <a:blip r:embed="rId11"/>
            <a:stretch>
              <a:fillRect l="0" t="0" r="0" b="0"/>
            </a:stretch>
          </a:blipFill>
        </p:spPr>
      </p:sp>
      <p:sp>
        <p:nvSpPr>
          <p:cNvPr name="Freeform 14" id="14"/>
          <p:cNvSpPr/>
          <p:nvPr/>
        </p:nvSpPr>
        <p:spPr>
          <a:xfrm flipH="false" flipV="false" rot="0">
            <a:off x="3738584" y="5067753"/>
            <a:ext cx="4969711" cy="4441957"/>
          </a:xfrm>
          <a:custGeom>
            <a:avLst/>
            <a:gdLst/>
            <a:ahLst/>
            <a:cxnLst/>
            <a:rect r="r" b="b" t="t" l="l"/>
            <a:pathLst>
              <a:path h="4441957" w="4969711">
                <a:moveTo>
                  <a:pt x="0" y="0"/>
                </a:moveTo>
                <a:lnTo>
                  <a:pt x="4969711" y="0"/>
                </a:lnTo>
                <a:lnTo>
                  <a:pt x="4969711" y="4441957"/>
                </a:lnTo>
                <a:lnTo>
                  <a:pt x="0" y="4441957"/>
                </a:lnTo>
                <a:lnTo>
                  <a:pt x="0" y="0"/>
                </a:lnTo>
                <a:close/>
              </a:path>
            </a:pathLst>
          </a:custGeom>
          <a:blipFill>
            <a:blip r:embed="rId12"/>
            <a:stretch>
              <a:fillRect l="-23248" t="0" r="-16835" b="-4484"/>
            </a:stretch>
          </a:blipFill>
        </p:spPr>
      </p:sp>
      <p:sp>
        <p:nvSpPr>
          <p:cNvPr name="TextBox 15" id="15"/>
          <p:cNvSpPr txBox="true"/>
          <p:nvPr/>
        </p:nvSpPr>
        <p:spPr>
          <a:xfrm rot="0">
            <a:off x="2214525" y="4721090"/>
            <a:ext cx="1002571" cy="617126"/>
          </a:xfrm>
          <a:prstGeom prst="rect">
            <a:avLst/>
          </a:prstGeom>
        </p:spPr>
        <p:txBody>
          <a:bodyPr anchor="t" rtlCol="false" tIns="0" lIns="0" bIns="0" rIns="0">
            <a:spAutoFit/>
          </a:bodyPr>
          <a:lstStyle/>
          <a:p>
            <a:pPr algn="ctr">
              <a:lnSpc>
                <a:spcPts val="5039"/>
              </a:lnSpc>
            </a:pPr>
            <a:r>
              <a:rPr lang="en-US" b="true" sz="3599">
                <a:solidFill>
                  <a:srgbClr val="FFFFFF"/>
                </a:solidFill>
                <a:latin typeface="Balsamiq Sans Bold"/>
                <a:ea typeface="Balsamiq Sans Bold"/>
                <a:cs typeface="Balsamiq Sans Bold"/>
                <a:sym typeface="Balsamiq Sans Bold"/>
              </a:rPr>
              <a:t>01</a:t>
            </a:r>
          </a:p>
        </p:txBody>
      </p:sp>
      <p:sp>
        <p:nvSpPr>
          <p:cNvPr name="TextBox 16" id="16"/>
          <p:cNvSpPr txBox="true"/>
          <p:nvPr/>
        </p:nvSpPr>
        <p:spPr>
          <a:xfrm rot="0">
            <a:off x="10239792" y="2534899"/>
            <a:ext cx="5896213" cy="1517015"/>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Hỗ trợ, động viên lẫn nhau</a:t>
            </a:r>
          </a:p>
          <a:p>
            <a:pPr algn="ctr">
              <a:lnSpc>
                <a:spcPts val="7279"/>
              </a:lnSpc>
            </a:pPr>
          </a:p>
        </p:txBody>
      </p:sp>
      <p:sp>
        <p:nvSpPr>
          <p:cNvPr name="TextBox 17" id="17"/>
          <p:cNvSpPr txBox="true"/>
          <p:nvPr/>
        </p:nvSpPr>
        <p:spPr>
          <a:xfrm rot="0">
            <a:off x="9144000" y="6177799"/>
            <a:ext cx="7963497" cy="2155190"/>
          </a:xfrm>
          <a:prstGeom prst="rect">
            <a:avLst/>
          </a:prstGeom>
        </p:spPr>
        <p:txBody>
          <a:bodyPr anchor="t" rtlCol="false" tIns="0" lIns="0" bIns="0" rIns="0">
            <a:spAutoFit/>
          </a:bodyPr>
          <a:lstStyle/>
          <a:p>
            <a:pPr algn="ctr">
              <a:lnSpc>
                <a:spcPts val="5040"/>
              </a:lnSpc>
            </a:pPr>
            <a:r>
              <a:rPr lang="en-US" sz="3600" b="true">
                <a:solidFill>
                  <a:srgbClr val="000000"/>
                </a:solidFill>
                <a:latin typeface="Canva Sans Bold"/>
                <a:ea typeface="Canva Sans Bold"/>
                <a:cs typeface="Canva Sans Bold"/>
                <a:sym typeface="Canva Sans Bold"/>
              </a:rPr>
              <a:t>Thúc đẩy các biện pháp chính sách về bình đẳng giới</a:t>
            </a:r>
          </a:p>
          <a:p>
            <a:pPr algn="ctr">
              <a:lnSpc>
                <a:spcPts val="727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736534" y="7942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653174" y="1340162"/>
            <a:ext cx="3212251" cy="8552573"/>
          </a:xfrm>
          <a:custGeom>
            <a:avLst/>
            <a:gdLst/>
            <a:ahLst/>
            <a:cxnLst/>
            <a:rect r="r" b="b" t="t" l="l"/>
            <a:pathLst>
              <a:path h="8552573" w="3212251">
                <a:moveTo>
                  <a:pt x="0" y="0"/>
                </a:moveTo>
                <a:lnTo>
                  <a:pt x="3212252" y="0"/>
                </a:lnTo>
                <a:lnTo>
                  <a:pt x="3212252" y="8552573"/>
                </a:lnTo>
                <a:lnTo>
                  <a:pt x="0" y="8552573"/>
                </a:lnTo>
                <a:lnTo>
                  <a:pt x="0" y="0"/>
                </a:lnTo>
                <a:close/>
              </a:path>
            </a:pathLst>
          </a:custGeom>
          <a:blipFill>
            <a:blip r:embed="rId2"/>
            <a:stretch>
              <a:fillRect l="0" t="-19" r="-1434" b="-19"/>
            </a:stretch>
          </a:blipFill>
        </p:spPr>
      </p:sp>
      <p:sp>
        <p:nvSpPr>
          <p:cNvPr name="Freeform 6" id="6"/>
          <p:cNvSpPr/>
          <p:nvPr/>
        </p:nvSpPr>
        <p:spPr>
          <a:xfrm flipH="false" flipV="false" rot="0">
            <a:off x="-199855" y="8197699"/>
            <a:ext cx="4115864" cy="2452282"/>
          </a:xfrm>
          <a:custGeom>
            <a:avLst/>
            <a:gdLst/>
            <a:ahLst/>
            <a:cxnLst/>
            <a:rect r="r" b="b" t="t" l="l"/>
            <a:pathLst>
              <a:path h="2452282" w="4115864">
                <a:moveTo>
                  <a:pt x="0" y="0"/>
                </a:moveTo>
                <a:lnTo>
                  <a:pt x="4115864" y="0"/>
                </a:lnTo>
                <a:lnTo>
                  <a:pt x="4115864" y="2452282"/>
                </a:lnTo>
                <a:lnTo>
                  <a:pt x="0" y="2452282"/>
                </a:lnTo>
                <a:lnTo>
                  <a:pt x="0" y="0"/>
                </a:lnTo>
                <a:close/>
              </a:path>
            </a:pathLst>
          </a:custGeom>
          <a:blipFill>
            <a:blip r:embed="rId3"/>
            <a:stretch>
              <a:fillRect l="0" t="0" r="0" b="0"/>
            </a:stretch>
          </a:blipFill>
        </p:spPr>
      </p:sp>
      <p:pic>
        <p:nvPicPr>
          <p:cNvPr name="Picture 7" id="7"/>
          <p:cNvPicPr>
            <a:picLocks noChangeAspect="true"/>
          </p:cNvPicPr>
          <p:nvPr/>
        </p:nvPicPr>
        <p:blipFill>
          <a:blip r:embed="rId4"/>
          <a:srcRect l="0" t="0" r="0" b="0"/>
          <a:stretch>
            <a:fillRect/>
          </a:stretch>
        </p:blipFill>
        <p:spPr>
          <a:xfrm flipH="false" flipV="false" rot="0">
            <a:off x="1028700" y="4694178"/>
            <a:ext cx="4264041" cy="4114800"/>
          </a:xfrm>
          <a:prstGeom prst="rect">
            <a:avLst/>
          </a:prstGeom>
        </p:spPr>
      </p:pic>
      <p:sp>
        <p:nvSpPr>
          <p:cNvPr name="TextBox 8" id="8"/>
          <p:cNvSpPr txBox="true"/>
          <p:nvPr/>
        </p:nvSpPr>
        <p:spPr>
          <a:xfrm rot="9985">
            <a:off x="5295339" y="4305324"/>
            <a:ext cx="9239719" cy="1802142"/>
          </a:xfrm>
          <a:prstGeom prst="rect">
            <a:avLst/>
          </a:prstGeom>
        </p:spPr>
        <p:txBody>
          <a:bodyPr anchor="t" rtlCol="false" tIns="0" lIns="0" bIns="0" rIns="0">
            <a:spAutoFit/>
          </a:bodyPr>
          <a:lstStyle/>
          <a:p>
            <a:pPr algn="ctr">
              <a:lnSpc>
                <a:spcPts val="11771"/>
              </a:lnSpc>
            </a:pPr>
            <a:r>
              <a:rPr lang="en-US" sz="13376">
                <a:solidFill>
                  <a:srgbClr val="5B4A3B"/>
                </a:solidFill>
                <a:latin typeface="Baloo"/>
                <a:ea typeface="Baloo"/>
                <a:cs typeface="Baloo"/>
                <a:sym typeface="Baloo"/>
              </a:rPr>
              <a:t>5. KẾT LUẬN</a:t>
            </a:r>
          </a:p>
        </p:txBody>
      </p:sp>
      <p:sp>
        <p:nvSpPr>
          <p:cNvPr name="Freeform 9" id="9"/>
          <p:cNvSpPr/>
          <p:nvPr/>
        </p:nvSpPr>
        <p:spPr>
          <a:xfrm flipH="false" flipV="false" rot="0">
            <a:off x="4225517" y="1831531"/>
            <a:ext cx="776718" cy="1227816"/>
          </a:xfrm>
          <a:custGeom>
            <a:avLst/>
            <a:gdLst/>
            <a:ahLst/>
            <a:cxnLst/>
            <a:rect r="r" b="b" t="t" l="l"/>
            <a:pathLst>
              <a:path h="1227816" w="776718">
                <a:moveTo>
                  <a:pt x="0" y="0"/>
                </a:moveTo>
                <a:lnTo>
                  <a:pt x="776718" y="0"/>
                </a:lnTo>
                <a:lnTo>
                  <a:pt x="776718" y="1227816"/>
                </a:lnTo>
                <a:lnTo>
                  <a:pt x="0" y="1227816"/>
                </a:lnTo>
                <a:lnTo>
                  <a:pt x="0" y="0"/>
                </a:lnTo>
                <a:close/>
              </a:path>
            </a:pathLst>
          </a:custGeom>
          <a:blipFill>
            <a:blip r:embed="rId5">
              <a:extLst>
                <a:ext uri="{96DAC541-7B7A-43D3-8B79-37D633B846F1}">
                  <asvg:svgBlip xmlns:asvg="http://schemas.microsoft.com/office/drawing/2016/SVG/main" r:embed="rId6"/>
                </a:ext>
              </a:extLst>
            </a:blip>
            <a:stretch>
              <a:fillRect l="-900883" t="0" r="0" b="-553354"/>
            </a:stretch>
          </a:blipFill>
        </p:spPr>
      </p:sp>
      <p:sp>
        <p:nvSpPr>
          <p:cNvPr name="Freeform 10" id="10"/>
          <p:cNvSpPr/>
          <p:nvPr/>
        </p:nvSpPr>
        <p:spPr>
          <a:xfrm flipH="false" flipV="false" rot="0">
            <a:off x="3068096" y="1340162"/>
            <a:ext cx="823501" cy="1057979"/>
          </a:xfrm>
          <a:custGeom>
            <a:avLst/>
            <a:gdLst/>
            <a:ahLst/>
            <a:cxnLst/>
            <a:rect r="r" b="b" t="t" l="l"/>
            <a:pathLst>
              <a:path h="1057979" w="823501">
                <a:moveTo>
                  <a:pt x="0" y="0"/>
                </a:moveTo>
                <a:lnTo>
                  <a:pt x="823502" y="0"/>
                </a:lnTo>
                <a:lnTo>
                  <a:pt x="823502" y="1057979"/>
                </a:lnTo>
                <a:lnTo>
                  <a:pt x="0" y="1057979"/>
                </a:lnTo>
                <a:lnTo>
                  <a:pt x="0" y="0"/>
                </a:lnTo>
                <a:close/>
              </a:path>
            </a:pathLst>
          </a:custGeom>
          <a:blipFill>
            <a:blip r:embed="rId7">
              <a:extLst>
                <a:ext uri="{96DAC541-7B7A-43D3-8B79-37D633B846F1}">
                  <asvg:svgBlip xmlns:asvg="http://schemas.microsoft.com/office/drawing/2016/SVG/main" r:embed="rId8"/>
                </a:ext>
              </a:extLst>
            </a:blip>
            <a:stretch>
              <a:fillRect l="0" t="-235242" r="-550428" b="-192585"/>
            </a:stretch>
          </a:blipFill>
        </p:spPr>
      </p:sp>
      <p:sp>
        <p:nvSpPr>
          <p:cNvPr name="Freeform 11" id="11"/>
          <p:cNvSpPr/>
          <p:nvPr/>
        </p:nvSpPr>
        <p:spPr>
          <a:xfrm flipH="false" flipV="false" rot="0">
            <a:off x="6590891" y="1340162"/>
            <a:ext cx="667956" cy="1981539"/>
          </a:xfrm>
          <a:custGeom>
            <a:avLst/>
            <a:gdLst/>
            <a:ahLst/>
            <a:cxnLst/>
            <a:rect r="r" b="b" t="t" l="l"/>
            <a:pathLst>
              <a:path h="1981539" w="667956">
                <a:moveTo>
                  <a:pt x="0" y="0"/>
                </a:moveTo>
                <a:lnTo>
                  <a:pt x="667956" y="0"/>
                </a:lnTo>
                <a:lnTo>
                  <a:pt x="667956" y="1981539"/>
                </a:lnTo>
                <a:lnTo>
                  <a:pt x="0" y="1981539"/>
                </a:lnTo>
                <a:lnTo>
                  <a:pt x="0" y="0"/>
                </a:lnTo>
                <a:close/>
              </a:path>
            </a:pathLst>
          </a:custGeom>
          <a:blipFill>
            <a:blip r:embed="rId9">
              <a:extLst>
                <a:ext uri="{96DAC541-7B7A-43D3-8B79-37D633B846F1}">
                  <asvg:svgBlip xmlns:asvg="http://schemas.microsoft.com/office/drawing/2016/SVG/main" r:embed="rId10"/>
                </a:ext>
              </a:extLst>
            </a:blip>
            <a:stretch>
              <a:fillRect l="-533991" t="-66462" r="0" b="-41193"/>
            </a:stretch>
          </a:blipFill>
        </p:spPr>
      </p:sp>
      <p:sp>
        <p:nvSpPr>
          <p:cNvPr name="Freeform 12" id="12"/>
          <p:cNvSpPr/>
          <p:nvPr/>
        </p:nvSpPr>
        <p:spPr>
          <a:xfrm flipH="false" flipV="false" rot="0">
            <a:off x="5355104" y="1342082"/>
            <a:ext cx="788112" cy="1103357"/>
          </a:xfrm>
          <a:custGeom>
            <a:avLst/>
            <a:gdLst/>
            <a:ahLst/>
            <a:cxnLst/>
            <a:rect r="r" b="b" t="t" l="l"/>
            <a:pathLst>
              <a:path h="1103357" w="788112">
                <a:moveTo>
                  <a:pt x="0" y="0"/>
                </a:moveTo>
                <a:lnTo>
                  <a:pt x="788112" y="0"/>
                </a:lnTo>
                <a:lnTo>
                  <a:pt x="788112" y="1103357"/>
                </a:lnTo>
                <a:lnTo>
                  <a:pt x="0" y="1103357"/>
                </a:lnTo>
                <a:lnTo>
                  <a:pt x="0" y="0"/>
                </a:lnTo>
                <a:close/>
              </a:path>
            </a:pathLst>
          </a:custGeom>
          <a:blipFill>
            <a:blip r:embed="rId11">
              <a:extLst>
                <a:ext uri="{96DAC541-7B7A-43D3-8B79-37D633B846F1}">
                  <asvg:svgBlip xmlns:asvg="http://schemas.microsoft.com/office/drawing/2016/SVG/main" r:embed="rId12"/>
                </a:ext>
              </a:extLst>
            </a:blip>
            <a:stretch>
              <a:fillRect l="-26833" t="-37953" r="-344151" b="-234981"/>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736534" y="794256"/>
            <a:ext cx="17119732" cy="9263422"/>
            <a:chOff x="0" y="0"/>
            <a:chExt cx="4508901" cy="2439749"/>
          </a:xfrm>
        </p:grpSpPr>
        <p:sp>
          <p:nvSpPr>
            <p:cNvPr name="Freeform 3" id="3"/>
            <p:cNvSpPr/>
            <p:nvPr/>
          </p:nvSpPr>
          <p:spPr>
            <a:xfrm flipH="false" flipV="false" rot="0">
              <a:off x="0" y="0"/>
              <a:ext cx="4508901" cy="2439749"/>
            </a:xfrm>
            <a:custGeom>
              <a:avLst/>
              <a:gdLst/>
              <a:ahLst/>
              <a:cxnLst/>
              <a:rect r="r" b="b" t="t" l="l"/>
              <a:pathLst>
                <a:path h="2439749" w="4508901">
                  <a:moveTo>
                    <a:pt x="23063" y="0"/>
                  </a:moveTo>
                  <a:lnTo>
                    <a:pt x="4485837" y="0"/>
                  </a:lnTo>
                  <a:cubicBezTo>
                    <a:pt x="4491954" y="0"/>
                    <a:pt x="4497820" y="2430"/>
                    <a:pt x="4502146" y="6755"/>
                  </a:cubicBezTo>
                  <a:cubicBezTo>
                    <a:pt x="4506471" y="11080"/>
                    <a:pt x="4508901" y="16947"/>
                    <a:pt x="4508901" y="23063"/>
                  </a:cubicBezTo>
                  <a:lnTo>
                    <a:pt x="4508901" y="2416686"/>
                  </a:lnTo>
                  <a:cubicBezTo>
                    <a:pt x="4508901" y="2422803"/>
                    <a:pt x="4506471" y="2428669"/>
                    <a:pt x="4502146" y="2432994"/>
                  </a:cubicBezTo>
                  <a:cubicBezTo>
                    <a:pt x="4497820" y="2437319"/>
                    <a:pt x="4491954" y="2439749"/>
                    <a:pt x="4485837" y="2439749"/>
                  </a:cubicBezTo>
                  <a:lnTo>
                    <a:pt x="23063" y="2439749"/>
                  </a:lnTo>
                  <a:cubicBezTo>
                    <a:pt x="16947" y="2439749"/>
                    <a:pt x="11080" y="2437319"/>
                    <a:pt x="6755" y="2432994"/>
                  </a:cubicBezTo>
                  <a:cubicBezTo>
                    <a:pt x="2430" y="2428669"/>
                    <a:pt x="0" y="2422803"/>
                    <a:pt x="0" y="2416686"/>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46832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179597" y="3013293"/>
            <a:ext cx="16079703" cy="4246244"/>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ea typeface="Canva Sans"/>
                <a:cs typeface="Canva Sans"/>
                <a:sym typeface="Canva Sans"/>
              </a:rPr>
              <a:t>Vai trò của thanh niên trong việc thực hiện bình đẳng giới là rất quan trọng và đa dạng. Họ không chỉ tiên phong trong việc thay đổi nhận thức xã hội mà còn góp phần vào tạo ra môi trường không phân biệt đối xử thông qua các hoạt động tình nguyện và giáo dục. Thanh niên cũng có thể tham gia vào việc xây dựng và thúc đẩy các chính sách bình đẳng giới trong cộng đồng và nơi làm việc, trở thành những nhà lãnh đạo tương lai trong việc xây dựng một xã hội công bằng và tiến bộ.</a:t>
            </a:r>
          </a:p>
          <a:p>
            <a:pPr algn="just">
              <a:lnSpc>
                <a:spcPts val="7279"/>
              </a:lnSpc>
            </a:pPr>
          </a:p>
        </p:txBody>
      </p:sp>
      <p:sp>
        <p:nvSpPr>
          <p:cNvPr name="Freeform 6" id="6"/>
          <p:cNvSpPr/>
          <p:nvPr/>
        </p:nvSpPr>
        <p:spPr>
          <a:xfrm flipH="false" flipV="false" rot="0">
            <a:off x="3531153" y="6600028"/>
            <a:ext cx="7454533" cy="3457650"/>
          </a:xfrm>
          <a:custGeom>
            <a:avLst/>
            <a:gdLst/>
            <a:ahLst/>
            <a:cxnLst/>
            <a:rect r="r" b="b" t="t" l="l"/>
            <a:pathLst>
              <a:path h="3457650" w="7454533">
                <a:moveTo>
                  <a:pt x="0" y="0"/>
                </a:moveTo>
                <a:lnTo>
                  <a:pt x="7454532" y="0"/>
                </a:lnTo>
                <a:lnTo>
                  <a:pt x="7454532" y="3457650"/>
                </a:lnTo>
                <a:lnTo>
                  <a:pt x="0" y="3457650"/>
                </a:lnTo>
                <a:lnTo>
                  <a:pt x="0" y="0"/>
                </a:lnTo>
                <a:close/>
              </a:path>
            </a:pathLst>
          </a:custGeom>
          <a:blipFill>
            <a:blip r:embed="rId2"/>
            <a:stretch>
              <a:fillRect l="-3049" t="-2985" r="0" b="-1238"/>
            </a:stretch>
          </a:blipFill>
        </p:spPr>
      </p:sp>
      <p:sp>
        <p:nvSpPr>
          <p:cNvPr name="TextBox 7" id="7"/>
          <p:cNvSpPr txBox="true"/>
          <p:nvPr/>
        </p:nvSpPr>
        <p:spPr>
          <a:xfrm rot="0">
            <a:off x="1179597" y="975815"/>
            <a:ext cx="15299302" cy="1739900"/>
          </a:xfrm>
          <a:prstGeom prst="rect">
            <a:avLst/>
          </a:prstGeom>
        </p:spPr>
        <p:txBody>
          <a:bodyPr anchor="t" rtlCol="false" tIns="0" lIns="0" bIns="0" rIns="0">
            <a:spAutoFit/>
          </a:bodyPr>
          <a:lstStyle/>
          <a:p>
            <a:pPr algn="l">
              <a:lnSpc>
                <a:spcPts val="7000"/>
              </a:lnSpc>
            </a:pPr>
            <a:r>
              <a:rPr lang="en-US" sz="5000">
                <a:solidFill>
                  <a:srgbClr val="674E2F"/>
                </a:solidFill>
                <a:latin typeface="Paytone One"/>
                <a:ea typeface="Paytone One"/>
                <a:cs typeface="Paytone One"/>
                <a:sym typeface="Paytone One"/>
              </a:rPr>
              <a:t>5.1. Tóm tắt vai trò của thanh niên trong việc thực hiện bình đẳng giới</a:t>
            </a:r>
          </a:p>
        </p:txBody>
      </p:sp>
      <p:sp>
        <p:nvSpPr>
          <p:cNvPr name="Freeform 8" id="8"/>
          <p:cNvSpPr/>
          <p:nvPr/>
        </p:nvSpPr>
        <p:spPr>
          <a:xfrm flipH="false" flipV="false" rot="0">
            <a:off x="0" y="6600028"/>
            <a:ext cx="2804149" cy="4102366"/>
          </a:xfrm>
          <a:custGeom>
            <a:avLst/>
            <a:gdLst/>
            <a:ahLst/>
            <a:cxnLst/>
            <a:rect r="r" b="b" t="t" l="l"/>
            <a:pathLst>
              <a:path h="4102366" w="2804149">
                <a:moveTo>
                  <a:pt x="0" y="0"/>
                </a:moveTo>
                <a:lnTo>
                  <a:pt x="2804149" y="0"/>
                </a:lnTo>
                <a:lnTo>
                  <a:pt x="2804149" y="4102366"/>
                </a:lnTo>
                <a:lnTo>
                  <a:pt x="0" y="4102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971617" y="803935"/>
            <a:ext cx="1014563" cy="1089455"/>
          </a:xfrm>
          <a:custGeom>
            <a:avLst/>
            <a:gdLst/>
            <a:ahLst/>
            <a:cxnLst/>
            <a:rect r="r" b="b" t="t" l="l"/>
            <a:pathLst>
              <a:path h="1089455" w="1014563">
                <a:moveTo>
                  <a:pt x="0" y="0"/>
                </a:moveTo>
                <a:lnTo>
                  <a:pt x="1014563" y="0"/>
                </a:lnTo>
                <a:lnTo>
                  <a:pt x="1014563" y="1089455"/>
                </a:lnTo>
                <a:lnTo>
                  <a:pt x="0" y="1089455"/>
                </a:lnTo>
                <a:lnTo>
                  <a:pt x="0" y="0"/>
                </a:lnTo>
                <a:close/>
              </a:path>
            </a:pathLst>
          </a:custGeom>
          <a:blipFill>
            <a:blip r:embed="rId5">
              <a:extLst>
                <a:ext uri="{96DAC541-7B7A-43D3-8B79-37D633B846F1}">
                  <asvg:svgBlip xmlns:asvg="http://schemas.microsoft.com/office/drawing/2016/SVG/main" r:embed="rId6"/>
                </a:ext>
              </a:extLst>
            </a:blip>
            <a:stretch>
              <a:fillRect l="-246415" t="-129667" r="0" b="0"/>
            </a:stretch>
          </a:blipFill>
        </p:spPr>
      </p:sp>
      <p:sp>
        <p:nvSpPr>
          <p:cNvPr name="Freeform 10" id="10"/>
          <p:cNvSpPr/>
          <p:nvPr/>
        </p:nvSpPr>
        <p:spPr>
          <a:xfrm flipH="false" flipV="false" rot="0">
            <a:off x="17079548" y="1487899"/>
            <a:ext cx="776718" cy="1227816"/>
          </a:xfrm>
          <a:custGeom>
            <a:avLst/>
            <a:gdLst/>
            <a:ahLst/>
            <a:cxnLst/>
            <a:rect r="r" b="b" t="t" l="l"/>
            <a:pathLst>
              <a:path h="1227816" w="776718">
                <a:moveTo>
                  <a:pt x="0" y="0"/>
                </a:moveTo>
                <a:lnTo>
                  <a:pt x="776718" y="0"/>
                </a:lnTo>
                <a:lnTo>
                  <a:pt x="776718" y="1227816"/>
                </a:lnTo>
                <a:lnTo>
                  <a:pt x="0" y="1227816"/>
                </a:lnTo>
                <a:lnTo>
                  <a:pt x="0" y="0"/>
                </a:lnTo>
                <a:close/>
              </a:path>
            </a:pathLst>
          </a:custGeom>
          <a:blipFill>
            <a:blip r:embed="rId7">
              <a:extLst>
                <a:ext uri="{96DAC541-7B7A-43D3-8B79-37D633B846F1}">
                  <asvg:svgBlip xmlns:asvg="http://schemas.microsoft.com/office/drawing/2016/SVG/main" r:embed="rId8"/>
                </a:ext>
              </a:extLst>
            </a:blip>
            <a:stretch>
              <a:fillRect l="-900883" t="0" r="0" b="-553354"/>
            </a:stretch>
          </a:blipFill>
        </p:spPr>
      </p:sp>
      <p:sp>
        <p:nvSpPr>
          <p:cNvPr name="Freeform 11" id="11"/>
          <p:cNvSpPr/>
          <p:nvPr/>
        </p:nvSpPr>
        <p:spPr>
          <a:xfrm flipH="false" flipV="false" rot="0">
            <a:off x="14846110" y="7259537"/>
            <a:ext cx="2233439" cy="3027463"/>
          </a:xfrm>
          <a:custGeom>
            <a:avLst/>
            <a:gdLst/>
            <a:ahLst/>
            <a:cxnLst/>
            <a:rect r="r" b="b" t="t" l="l"/>
            <a:pathLst>
              <a:path h="3027463" w="2233439">
                <a:moveTo>
                  <a:pt x="0" y="0"/>
                </a:moveTo>
                <a:lnTo>
                  <a:pt x="2233438" y="0"/>
                </a:lnTo>
                <a:lnTo>
                  <a:pt x="2233438" y="3027463"/>
                </a:lnTo>
                <a:lnTo>
                  <a:pt x="0" y="30274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34210"/>
            <a:ext cx="14282415" cy="3511550"/>
          </a:xfrm>
          <a:prstGeom prst="rect">
            <a:avLst/>
          </a:prstGeom>
        </p:spPr>
        <p:txBody>
          <a:bodyPr anchor="t" rtlCol="false" tIns="0" lIns="0" bIns="0" rIns="0">
            <a:spAutoFit/>
          </a:bodyPr>
          <a:lstStyle/>
          <a:p>
            <a:pPr algn="l">
              <a:lnSpc>
                <a:spcPts val="7000"/>
              </a:lnSpc>
            </a:pPr>
            <a:r>
              <a:rPr lang="en-US" sz="5000">
                <a:solidFill>
                  <a:srgbClr val="674E2F"/>
                </a:solidFill>
                <a:latin typeface="Paytone One"/>
                <a:ea typeface="Paytone One"/>
                <a:cs typeface="Paytone One"/>
                <a:sym typeface="Paytone One"/>
              </a:rPr>
              <a:t>5.2 Đề xuất những hướng đi tiếp theo để thanh niên có thể tiếp tục đóng góp vào công cuộc thực hiện bình đẳng giới</a:t>
            </a:r>
          </a:p>
          <a:p>
            <a:pPr algn="l">
              <a:lnSpc>
                <a:spcPts val="7000"/>
              </a:lnSpc>
            </a:pPr>
          </a:p>
        </p:txBody>
      </p:sp>
      <p:sp>
        <p:nvSpPr>
          <p:cNvPr name="TextBox 6" id="6"/>
          <p:cNvSpPr txBox="true"/>
          <p:nvPr/>
        </p:nvSpPr>
        <p:spPr>
          <a:xfrm rot="0">
            <a:off x="1592131" y="3700339"/>
            <a:ext cx="14282415" cy="1943734"/>
          </a:xfrm>
          <a:prstGeom prst="rect">
            <a:avLst/>
          </a:prstGeom>
        </p:spPr>
        <p:txBody>
          <a:bodyPr anchor="t" rtlCol="false" tIns="0" lIns="0" bIns="0" rIns="0">
            <a:spAutoFit/>
          </a:bodyPr>
          <a:lstStyle/>
          <a:p>
            <a:pPr algn="l" marL="647711" indent="-323856" lvl="1">
              <a:lnSpc>
                <a:spcPts val="4200"/>
              </a:lnSpc>
              <a:buFont typeface="Arial"/>
              <a:buChar char="•"/>
            </a:pPr>
            <a:r>
              <a:rPr lang="en-US" sz="3000">
                <a:solidFill>
                  <a:srgbClr val="674E2F"/>
                </a:solidFill>
                <a:latin typeface="Canva Sans"/>
                <a:ea typeface="Canva Sans"/>
                <a:cs typeface="Canva Sans"/>
                <a:sym typeface="Canva Sans"/>
              </a:rPr>
              <a:t>Tăng cường giáo dục về giới tính và bình đẳng giới trong trường học và các tổ chức thanh niên.</a:t>
            </a:r>
          </a:p>
          <a:p>
            <a:pPr algn="l">
              <a:lnSpc>
                <a:spcPts val="7279"/>
              </a:lnSpc>
            </a:pPr>
          </a:p>
        </p:txBody>
      </p:sp>
      <p:sp>
        <p:nvSpPr>
          <p:cNvPr name="TextBox 7" id="7"/>
          <p:cNvSpPr txBox="true"/>
          <p:nvPr/>
        </p:nvSpPr>
        <p:spPr>
          <a:xfrm rot="0">
            <a:off x="1592131" y="4831535"/>
            <a:ext cx="14282415" cy="1943734"/>
          </a:xfrm>
          <a:prstGeom prst="rect">
            <a:avLst/>
          </a:prstGeom>
        </p:spPr>
        <p:txBody>
          <a:bodyPr anchor="t" rtlCol="false" tIns="0" lIns="0" bIns="0" rIns="0">
            <a:spAutoFit/>
          </a:bodyPr>
          <a:lstStyle/>
          <a:p>
            <a:pPr algn="l" marL="647711" indent="-323856" lvl="1">
              <a:lnSpc>
                <a:spcPts val="4200"/>
              </a:lnSpc>
              <a:buFont typeface="Arial"/>
              <a:buChar char="•"/>
            </a:pPr>
            <a:r>
              <a:rPr lang="en-US" sz="3000">
                <a:solidFill>
                  <a:srgbClr val="674E2F"/>
                </a:solidFill>
                <a:latin typeface="Canva Sans"/>
                <a:ea typeface="Canva Sans"/>
                <a:cs typeface="Canva Sans"/>
                <a:sym typeface="Canva Sans"/>
              </a:rPr>
              <a:t>Khuyến khích tham gia vào các hoạt động xã hội, từ thiện và tình nguyện liên quan đến bình đẳng giới.</a:t>
            </a:r>
          </a:p>
          <a:p>
            <a:pPr algn="l">
              <a:lnSpc>
                <a:spcPts val="7279"/>
              </a:lnSpc>
            </a:pPr>
          </a:p>
        </p:txBody>
      </p:sp>
      <p:sp>
        <p:nvSpPr>
          <p:cNvPr name="TextBox 8" id="8"/>
          <p:cNvSpPr txBox="true"/>
          <p:nvPr/>
        </p:nvSpPr>
        <p:spPr>
          <a:xfrm rot="0">
            <a:off x="1592131" y="6024887"/>
            <a:ext cx="14282415" cy="1943734"/>
          </a:xfrm>
          <a:prstGeom prst="rect">
            <a:avLst/>
          </a:prstGeom>
        </p:spPr>
        <p:txBody>
          <a:bodyPr anchor="t" rtlCol="false" tIns="0" lIns="0" bIns="0" rIns="0">
            <a:spAutoFit/>
          </a:bodyPr>
          <a:lstStyle/>
          <a:p>
            <a:pPr algn="l" marL="647711" indent="-323856" lvl="1">
              <a:lnSpc>
                <a:spcPts val="4200"/>
              </a:lnSpc>
              <a:buFont typeface="Arial"/>
              <a:buChar char="•"/>
            </a:pPr>
            <a:r>
              <a:rPr lang="en-US" sz="3000">
                <a:solidFill>
                  <a:srgbClr val="674E2F"/>
                </a:solidFill>
                <a:latin typeface="Canva Sans"/>
                <a:ea typeface="Canva Sans"/>
                <a:cs typeface="Canva Sans"/>
                <a:sym typeface="Canva Sans"/>
              </a:rPr>
              <a:t>Thúc đẩy tham gia vào việc xây dựng và thực hiện các chính sách công hướng đến tạo cơ hội công bằng cho cả nam và nữ.</a:t>
            </a:r>
          </a:p>
          <a:p>
            <a:pPr algn="l">
              <a:lnSpc>
                <a:spcPts val="7279"/>
              </a:lnSpc>
            </a:pPr>
          </a:p>
        </p:txBody>
      </p:sp>
      <p:sp>
        <p:nvSpPr>
          <p:cNvPr name="TextBox 9" id="9"/>
          <p:cNvSpPr txBox="true"/>
          <p:nvPr/>
        </p:nvSpPr>
        <p:spPr>
          <a:xfrm rot="0">
            <a:off x="1592131" y="7261044"/>
            <a:ext cx="14282415" cy="1943734"/>
          </a:xfrm>
          <a:prstGeom prst="rect">
            <a:avLst/>
          </a:prstGeom>
        </p:spPr>
        <p:txBody>
          <a:bodyPr anchor="t" rtlCol="false" tIns="0" lIns="0" bIns="0" rIns="0">
            <a:spAutoFit/>
          </a:bodyPr>
          <a:lstStyle/>
          <a:p>
            <a:pPr algn="l" marL="647711" indent="-323856" lvl="1">
              <a:lnSpc>
                <a:spcPts val="4200"/>
              </a:lnSpc>
              <a:buFont typeface="Arial"/>
              <a:buChar char="•"/>
            </a:pPr>
            <a:r>
              <a:rPr lang="en-US" sz="3000">
                <a:solidFill>
                  <a:srgbClr val="674E2F"/>
                </a:solidFill>
                <a:latin typeface="Canva Sans"/>
                <a:ea typeface="Canva Sans"/>
                <a:cs typeface="Canva Sans"/>
                <a:sym typeface="Canva Sans"/>
              </a:rPr>
              <a:t>Tạo môi trường làm việc và học tập không phân biệt giới tính và hỗ trợ các sáng kiến khởi nghiệp của phụ nữ trẻ.</a:t>
            </a:r>
          </a:p>
          <a:p>
            <a:pPr algn="ctr">
              <a:lnSpc>
                <a:spcPts val="7279"/>
              </a:lnSpc>
            </a:pPr>
          </a:p>
        </p:txBody>
      </p:sp>
      <p:sp>
        <p:nvSpPr>
          <p:cNvPr name="TextBox 10" id="10"/>
          <p:cNvSpPr txBox="true"/>
          <p:nvPr/>
        </p:nvSpPr>
        <p:spPr>
          <a:xfrm rot="0">
            <a:off x="1592131" y="8454396"/>
            <a:ext cx="14282415" cy="1047749"/>
          </a:xfrm>
          <a:prstGeom prst="rect">
            <a:avLst/>
          </a:prstGeom>
        </p:spPr>
        <p:txBody>
          <a:bodyPr anchor="t" rtlCol="false" tIns="0" lIns="0" bIns="0" rIns="0">
            <a:spAutoFit/>
          </a:bodyPr>
          <a:lstStyle/>
          <a:p>
            <a:pPr algn="l" marL="647711" indent="-323856" lvl="1">
              <a:lnSpc>
                <a:spcPts val="4200"/>
              </a:lnSpc>
              <a:buFont typeface="Arial"/>
              <a:buChar char="•"/>
            </a:pPr>
            <a:r>
              <a:rPr lang="en-US" sz="3000">
                <a:solidFill>
                  <a:srgbClr val="674E2F"/>
                </a:solidFill>
                <a:latin typeface="Canva Sans"/>
                <a:ea typeface="Canva Sans"/>
                <a:cs typeface="Canva Sans"/>
                <a:sym typeface="Canva Sans"/>
              </a:rPr>
              <a:t>Sử dụng mạng xã hội và phương tiện truyền thông để lan tỏa thông điệp về bình đẳng giới.</a:t>
            </a:r>
          </a:p>
        </p:txBody>
      </p:sp>
      <p:sp>
        <p:nvSpPr>
          <p:cNvPr name="Freeform 11" id="11"/>
          <p:cNvSpPr/>
          <p:nvPr/>
        </p:nvSpPr>
        <p:spPr>
          <a:xfrm flipH="false" flipV="false" rot="0">
            <a:off x="16059261" y="5831977"/>
            <a:ext cx="1705011" cy="5058035"/>
          </a:xfrm>
          <a:custGeom>
            <a:avLst/>
            <a:gdLst/>
            <a:ahLst/>
            <a:cxnLst/>
            <a:rect r="r" b="b" t="t" l="l"/>
            <a:pathLst>
              <a:path h="5058035" w="1705011">
                <a:moveTo>
                  <a:pt x="0" y="0"/>
                </a:moveTo>
                <a:lnTo>
                  <a:pt x="1705011" y="0"/>
                </a:lnTo>
                <a:lnTo>
                  <a:pt x="1705011" y="5058035"/>
                </a:lnTo>
                <a:lnTo>
                  <a:pt x="0" y="5058035"/>
                </a:lnTo>
                <a:lnTo>
                  <a:pt x="0" y="0"/>
                </a:lnTo>
                <a:close/>
              </a:path>
            </a:pathLst>
          </a:custGeom>
          <a:blipFill>
            <a:blip r:embed="rId2">
              <a:extLst>
                <a:ext uri="{96DAC541-7B7A-43D3-8B79-37D633B846F1}">
                  <asvg:svgBlip xmlns:asvg="http://schemas.microsoft.com/office/drawing/2016/SVG/main" r:embed="rId3"/>
                </a:ext>
              </a:extLst>
            </a:blip>
            <a:stretch>
              <a:fillRect l="-533991" t="-66462" r="0" b="-41193"/>
            </a:stretch>
          </a:blipFill>
        </p:spPr>
      </p:sp>
      <p:sp>
        <p:nvSpPr>
          <p:cNvPr name="Freeform 12" id="12"/>
          <p:cNvSpPr/>
          <p:nvPr/>
        </p:nvSpPr>
        <p:spPr>
          <a:xfrm flipH="false" flipV="false" rot="0">
            <a:off x="14779991" y="641856"/>
            <a:ext cx="2923875" cy="1914034"/>
          </a:xfrm>
          <a:custGeom>
            <a:avLst/>
            <a:gdLst/>
            <a:ahLst/>
            <a:cxnLst/>
            <a:rect r="r" b="b" t="t" l="l"/>
            <a:pathLst>
              <a:path h="1914034" w="2923875">
                <a:moveTo>
                  <a:pt x="0" y="0"/>
                </a:moveTo>
                <a:lnTo>
                  <a:pt x="2923875" y="0"/>
                </a:lnTo>
                <a:lnTo>
                  <a:pt x="2923875" y="1914034"/>
                </a:lnTo>
                <a:lnTo>
                  <a:pt x="0" y="1914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4BCAF9"/>
        </a:solidFill>
      </p:bgPr>
    </p:bg>
    <p:spTree>
      <p:nvGrpSpPr>
        <p:cNvPr id="1" name=""/>
        <p:cNvGrpSpPr/>
        <p:nvPr/>
      </p:nvGrpSpPr>
      <p:grpSpPr>
        <a:xfrm>
          <a:off x="0" y="0"/>
          <a:ext cx="0" cy="0"/>
          <a:chOff x="0" y="0"/>
          <a:chExt cx="0" cy="0"/>
        </a:xfrm>
      </p:grpSpPr>
      <p:sp>
        <p:nvSpPr>
          <p:cNvPr name="Freeform 2" id="2"/>
          <p:cNvSpPr/>
          <p:nvPr/>
        </p:nvSpPr>
        <p:spPr>
          <a:xfrm flipH="false" flipV="false" rot="0">
            <a:off x="-620221" y="8573915"/>
            <a:ext cx="19528441" cy="2236894"/>
          </a:xfrm>
          <a:custGeom>
            <a:avLst/>
            <a:gdLst/>
            <a:ahLst/>
            <a:cxnLst/>
            <a:rect r="r" b="b" t="t" l="l"/>
            <a:pathLst>
              <a:path h="2236894" w="19528441">
                <a:moveTo>
                  <a:pt x="0" y="0"/>
                </a:moveTo>
                <a:lnTo>
                  <a:pt x="19528442" y="0"/>
                </a:lnTo>
                <a:lnTo>
                  <a:pt x="19528442" y="2236894"/>
                </a:lnTo>
                <a:lnTo>
                  <a:pt x="0" y="2236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954" y="7705791"/>
            <a:ext cx="18511907" cy="1106317"/>
            <a:chOff x="0" y="0"/>
            <a:chExt cx="4875564" cy="291376"/>
          </a:xfrm>
        </p:grpSpPr>
        <p:sp>
          <p:nvSpPr>
            <p:cNvPr name="Freeform 4" id="4"/>
            <p:cNvSpPr/>
            <p:nvPr/>
          </p:nvSpPr>
          <p:spPr>
            <a:xfrm flipH="false" flipV="false" rot="0">
              <a:off x="0" y="0"/>
              <a:ext cx="4875564" cy="291376"/>
            </a:xfrm>
            <a:custGeom>
              <a:avLst/>
              <a:gdLst/>
              <a:ahLst/>
              <a:cxnLst/>
              <a:rect r="r" b="b" t="t" l="l"/>
              <a:pathLst>
                <a:path h="291376" w="4875564">
                  <a:moveTo>
                    <a:pt x="0" y="0"/>
                  </a:moveTo>
                  <a:lnTo>
                    <a:pt x="4875564" y="0"/>
                  </a:lnTo>
                  <a:lnTo>
                    <a:pt x="4875564" y="291376"/>
                  </a:lnTo>
                  <a:lnTo>
                    <a:pt x="0" y="291376"/>
                  </a:lnTo>
                  <a:close/>
                </a:path>
              </a:pathLst>
            </a:custGeom>
            <a:solidFill>
              <a:srgbClr val="EAECF6"/>
            </a:solidFill>
          </p:spPr>
        </p:sp>
        <p:sp>
          <p:nvSpPr>
            <p:cNvPr name="TextBox 5" id="5"/>
            <p:cNvSpPr txBox="true"/>
            <p:nvPr/>
          </p:nvSpPr>
          <p:spPr>
            <a:xfrm>
              <a:off x="0" y="-66675"/>
              <a:ext cx="4875564" cy="35805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5796001" y="2917966"/>
            <a:ext cx="2926597" cy="1266419"/>
          </a:xfrm>
          <a:custGeom>
            <a:avLst/>
            <a:gdLst/>
            <a:ahLst/>
            <a:cxnLst/>
            <a:rect r="r" b="b" t="t" l="l"/>
            <a:pathLst>
              <a:path h="1266419" w="2926597">
                <a:moveTo>
                  <a:pt x="0" y="0"/>
                </a:moveTo>
                <a:lnTo>
                  <a:pt x="2926598" y="0"/>
                </a:lnTo>
                <a:lnTo>
                  <a:pt x="2926598" y="1266418"/>
                </a:lnTo>
                <a:lnTo>
                  <a:pt x="0" y="1266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35995" y="2917966"/>
            <a:ext cx="2926597" cy="1266419"/>
          </a:xfrm>
          <a:custGeom>
            <a:avLst/>
            <a:gdLst/>
            <a:ahLst/>
            <a:cxnLst/>
            <a:rect r="r" b="b" t="t" l="l"/>
            <a:pathLst>
              <a:path h="1266419" w="2926597">
                <a:moveTo>
                  <a:pt x="0" y="0"/>
                </a:moveTo>
                <a:lnTo>
                  <a:pt x="2926598" y="0"/>
                </a:lnTo>
                <a:lnTo>
                  <a:pt x="2926598" y="1266418"/>
                </a:lnTo>
                <a:lnTo>
                  <a:pt x="0" y="1266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839140" y="5495551"/>
            <a:ext cx="2926597" cy="1266419"/>
          </a:xfrm>
          <a:custGeom>
            <a:avLst/>
            <a:gdLst/>
            <a:ahLst/>
            <a:cxnLst/>
            <a:rect r="r" b="b" t="t" l="l"/>
            <a:pathLst>
              <a:path h="1266419" w="2926597">
                <a:moveTo>
                  <a:pt x="0" y="0"/>
                </a:moveTo>
                <a:lnTo>
                  <a:pt x="2926598" y="0"/>
                </a:lnTo>
                <a:lnTo>
                  <a:pt x="2926598" y="1266419"/>
                </a:lnTo>
                <a:lnTo>
                  <a:pt x="0" y="1266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5271903" y="2410526"/>
            <a:ext cx="7744194" cy="3152225"/>
          </a:xfrm>
          <a:prstGeom prst="rect">
            <a:avLst/>
          </a:prstGeom>
        </p:spPr>
        <p:txBody>
          <a:bodyPr anchor="t" rtlCol="false" tIns="0" lIns="0" bIns="0" rIns="0">
            <a:spAutoFit/>
          </a:bodyPr>
          <a:lstStyle/>
          <a:p>
            <a:pPr algn="ctr">
              <a:lnSpc>
                <a:spcPts val="12007"/>
              </a:lnSpc>
            </a:pPr>
            <a:r>
              <a:rPr lang="en-US" sz="12253">
                <a:solidFill>
                  <a:srgbClr val="FFDB00"/>
                </a:solidFill>
                <a:latin typeface="Bernoru Expanded"/>
                <a:ea typeface="Bernoru Expanded"/>
                <a:cs typeface="Bernoru Expanded"/>
                <a:sym typeface="Bernoru Expanded"/>
              </a:rPr>
              <a:t>QUIZ TIME</a:t>
            </a:r>
          </a:p>
        </p:txBody>
      </p:sp>
      <p:grpSp>
        <p:nvGrpSpPr>
          <p:cNvPr name="Group 10" id="10"/>
          <p:cNvGrpSpPr/>
          <p:nvPr/>
        </p:nvGrpSpPr>
        <p:grpSpPr>
          <a:xfrm rot="0">
            <a:off x="6600950" y="5562751"/>
            <a:ext cx="5305265" cy="974187"/>
            <a:chOff x="0" y="0"/>
            <a:chExt cx="2213189" cy="406400"/>
          </a:xfrm>
        </p:grpSpPr>
        <p:sp>
          <p:nvSpPr>
            <p:cNvPr name="Freeform 11" id="11"/>
            <p:cNvSpPr/>
            <p:nvPr/>
          </p:nvSpPr>
          <p:spPr>
            <a:xfrm flipH="false" flipV="false" rot="0">
              <a:off x="0" y="0"/>
              <a:ext cx="2213189" cy="406400"/>
            </a:xfrm>
            <a:custGeom>
              <a:avLst/>
              <a:gdLst/>
              <a:ahLst/>
              <a:cxnLst/>
              <a:rect r="r" b="b" t="t" l="l"/>
              <a:pathLst>
                <a:path h="406400" w="2213189">
                  <a:moveTo>
                    <a:pt x="2009989" y="0"/>
                  </a:moveTo>
                  <a:cubicBezTo>
                    <a:pt x="2122213" y="0"/>
                    <a:pt x="2213189" y="90976"/>
                    <a:pt x="2213189" y="203200"/>
                  </a:cubicBezTo>
                  <a:cubicBezTo>
                    <a:pt x="2213189" y="315424"/>
                    <a:pt x="2122213" y="406400"/>
                    <a:pt x="2009989" y="406400"/>
                  </a:cubicBezTo>
                  <a:lnTo>
                    <a:pt x="203200" y="406400"/>
                  </a:lnTo>
                  <a:cubicBezTo>
                    <a:pt x="90976" y="406400"/>
                    <a:pt x="0" y="315424"/>
                    <a:pt x="0" y="203200"/>
                  </a:cubicBezTo>
                  <a:cubicBezTo>
                    <a:pt x="0" y="90976"/>
                    <a:pt x="90976" y="0"/>
                    <a:pt x="203200" y="0"/>
                  </a:cubicBezTo>
                  <a:close/>
                </a:path>
              </a:pathLst>
            </a:custGeom>
            <a:solidFill>
              <a:srgbClr val="F70F18"/>
            </a:solidFill>
          </p:spPr>
        </p:sp>
        <p:sp>
          <p:nvSpPr>
            <p:cNvPr name="TextBox 12" id="12"/>
            <p:cNvSpPr txBox="true"/>
            <p:nvPr/>
          </p:nvSpPr>
          <p:spPr>
            <a:xfrm>
              <a:off x="0" y="-47625"/>
              <a:ext cx="2213189" cy="454025"/>
            </a:xfrm>
            <a:prstGeom prst="rect">
              <a:avLst/>
            </a:prstGeom>
          </p:spPr>
          <p:txBody>
            <a:bodyPr anchor="ctr" rtlCol="false" tIns="50800" lIns="50800" bIns="50800" rIns="50800"/>
            <a:lstStyle/>
            <a:p>
              <a:pPr algn="ctr">
                <a:lnSpc>
                  <a:spcPts val="3359"/>
                </a:lnSpc>
              </a:pPr>
              <a:r>
                <a:rPr lang="en-US" sz="2399">
                  <a:solidFill>
                    <a:srgbClr val="FFDB01"/>
                  </a:solidFill>
                  <a:latin typeface="Bernoru Expanded"/>
                  <a:ea typeface="Bernoru Expanded"/>
                  <a:cs typeface="Bernoru Expanded"/>
                  <a:sym typeface="Bernoru Expanded"/>
                </a:rPr>
                <a:t>LET’S PLAY!</a:t>
              </a:r>
            </a:p>
          </p:txBody>
        </p:sp>
      </p:grpSp>
      <p:sp>
        <p:nvSpPr>
          <p:cNvPr name="Freeform 13" id="13"/>
          <p:cNvSpPr/>
          <p:nvPr/>
        </p:nvSpPr>
        <p:spPr>
          <a:xfrm flipH="false" flipV="false" rot="0">
            <a:off x="1740778" y="5562751"/>
            <a:ext cx="2926597" cy="1266419"/>
          </a:xfrm>
          <a:custGeom>
            <a:avLst/>
            <a:gdLst/>
            <a:ahLst/>
            <a:cxnLst/>
            <a:rect r="r" b="b" t="t" l="l"/>
            <a:pathLst>
              <a:path h="1266419" w="2926597">
                <a:moveTo>
                  <a:pt x="0" y="0"/>
                </a:moveTo>
                <a:lnTo>
                  <a:pt x="2926597" y="0"/>
                </a:lnTo>
                <a:lnTo>
                  <a:pt x="2926597" y="1266419"/>
                </a:lnTo>
                <a:lnTo>
                  <a:pt x="0" y="1266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457355" y="339973"/>
            <a:ext cx="2926597" cy="1266419"/>
          </a:xfrm>
          <a:custGeom>
            <a:avLst/>
            <a:gdLst/>
            <a:ahLst/>
            <a:cxnLst/>
            <a:rect r="r" b="b" t="t" l="l"/>
            <a:pathLst>
              <a:path h="1266419" w="2926597">
                <a:moveTo>
                  <a:pt x="0" y="0"/>
                </a:moveTo>
                <a:lnTo>
                  <a:pt x="2926597" y="0"/>
                </a:lnTo>
                <a:lnTo>
                  <a:pt x="2926597" y="1266419"/>
                </a:lnTo>
                <a:lnTo>
                  <a:pt x="0" y="1266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123502" y="339973"/>
            <a:ext cx="2926597" cy="1266419"/>
          </a:xfrm>
          <a:custGeom>
            <a:avLst/>
            <a:gdLst/>
            <a:ahLst/>
            <a:cxnLst/>
            <a:rect r="r" b="b" t="t" l="l"/>
            <a:pathLst>
              <a:path h="1266419" w="2926597">
                <a:moveTo>
                  <a:pt x="0" y="0"/>
                </a:moveTo>
                <a:lnTo>
                  <a:pt x="2926598" y="0"/>
                </a:lnTo>
                <a:lnTo>
                  <a:pt x="2926598" y="1266419"/>
                </a:lnTo>
                <a:lnTo>
                  <a:pt x="0" y="1266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4BCAF9"/>
        </a:solidFill>
      </p:bgPr>
    </p:bg>
    <p:spTree>
      <p:nvGrpSpPr>
        <p:cNvPr id="1" name=""/>
        <p:cNvGrpSpPr/>
        <p:nvPr/>
      </p:nvGrpSpPr>
      <p:grpSpPr>
        <a:xfrm>
          <a:off x="0" y="0"/>
          <a:ext cx="0" cy="0"/>
          <a:chOff x="0" y="0"/>
          <a:chExt cx="0" cy="0"/>
        </a:xfrm>
      </p:grpSpPr>
      <p:sp>
        <p:nvSpPr>
          <p:cNvPr name="Freeform 2" id="2"/>
          <p:cNvSpPr/>
          <p:nvPr/>
        </p:nvSpPr>
        <p:spPr>
          <a:xfrm flipH="false" flipV="false" rot="0">
            <a:off x="-620221" y="8573915"/>
            <a:ext cx="19528441" cy="2236894"/>
          </a:xfrm>
          <a:custGeom>
            <a:avLst/>
            <a:gdLst/>
            <a:ahLst/>
            <a:cxnLst/>
            <a:rect r="r" b="b" t="t" l="l"/>
            <a:pathLst>
              <a:path h="2236894" w="19528441">
                <a:moveTo>
                  <a:pt x="0" y="0"/>
                </a:moveTo>
                <a:lnTo>
                  <a:pt x="19528442" y="0"/>
                </a:lnTo>
                <a:lnTo>
                  <a:pt x="19528442" y="2236894"/>
                </a:lnTo>
                <a:lnTo>
                  <a:pt x="0" y="2236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954" y="7705791"/>
            <a:ext cx="18511907" cy="1106317"/>
            <a:chOff x="0" y="0"/>
            <a:chExt cx="4875564" cy="291376"/>
          </a:xfrm>
        </p:grpSpPr>
        <p:sp>
          <p:nvSpPr>
            <p:cNvPr name="Freeform 4" id="4"/>
            <p:cNvSpPr/>
            <p:nvPr/>
          </p:nvSpPr>
          <p:spPr>
            <a:xfrm flipH="false" flipV="false" rot="0">
              <a:off x="0" y="0"/>
              <a:ext cx="4875564" cy="291376"/>
            </a:xfrm>
            <a:custGeom>
              <a:avLst/>
              <a:gdLst/>
              <a:ahLst/>
              <a:cxnLst/>
              <a:rect r="r" b="b" t="t" l="l"/>
              <a:pathLst>
                <a:path h="291376" w="4875564">
                  <a:moveTo>
                    <a:pt x="0" y="0"/>
                  </a:moveTo>
                  <a:lnTo>
                    <a:pt x="4875564" y="0"/>
                  </a:lnTo>
                  <a:lnTo>
                    <a:pt x="4875564" y="291376"/>
                  </a:lnTo>
                  <a:lnTo>
                    <a:pt x="0" y="291376"/>
                  </a:lnTo>
                  <a:close/>
                </a:path>
              </a:pathLst>
            </a:custGeom>
            <a:solidFill>
              <a:srgbClr val="EAECF6"/>
            </a:solidFill>
          </p:spPr>
        </p:sp>
        <p:sp>
          <p:nvSpPr>
            <p:cNvPr name="TextBox 5" id="5"/>
            <p:cNvSpPr txBox="true"/>
            <p:nvPr/>
          </p:nvSpPr>
          <p:spPr>
            <a:xfrm>
              <a:off x="0" y="-66675"/>
              <a:ext cx="4875564" cy="35805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15796001" y="2917966"/>
            <a:ext cx="2926597" cy="1266419"/>
          </a:xfrm>
          <a:custGeom>
            <a:avLst/>
            <a:gdLst/>
            <a:ahLst/>
            <a:cxnLst/>
            <a:rect r="r" b="b" t="t" l="l"/>
            <a:pathLst>
              <a:path h="1266419" w="2926597">
                <a:moveTo>
                  <a:pt x="0" y="0"/>
                </a:moveTo>
                <a:lnTo>
                  <a:pt x="2926598" y="0"/>
                </a:lnTo>
                <a:lnTo>
                  <a:pt x="2926598" y="1266418"/>
                </a:lnTo>
                <a:lnTo>
                  <a:pt x="0" y="1266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35995" y="2917966"/>
            <a:ext cx="2926597" cy="1266419"/>
          </a:xfrm>
          <a:custGeom>
            <a:avLst/>
            <a:gdLst/>
            <a:ahLst/>
            <a:cxnLst/>
            <a:rect r="r" b="b" t="t" l="l"/>
            <a:pathLst>
              <a:path h="1266419" w="2926597">
                <a:moveTo>
                  <a:pt x="0" y="0"/>
                </a:moveTo>
                <a:lnTo>
                  <a:pt x="2926598" y="0"/>
                </a:lnTo>
                <a:lnTo>
                  <a:pt x="2926598" y="1266418"/>
                </a:lnTo>
                <a:lnTo>
                  <a:pt x="0" y="1266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839140" y="5495551"/>
            <a:ext cx="2926597" cy="1266419"/>
          </a:xfrm>
          <a:custGeom>
            <a:avLst/>
            <a:gdLst/>
            <a:ahLst/>
            <a:cxnLst/>
            <a:rect r="r" b="b" t="t" l="l"/>
            <a:pathLst>
              <a:path h="1266419" w="2926597">
                <a:moveTo>
                  <a:pt x="0" y="0"/>
                </a:moveTo>
                <a:lnTo>
                  <a:pt x="2926598" y="0"/>
                </a:lnTo>
                <a:lnTo>
                  <a:pt x="2926598" y="1266419"/>
                </a:lnTo>
                <a:lnTo>
                  <a:pt x="0" y="1266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40778" y="5562751"/>
            <a:ext cx="2926597" cy="1266419"/>
          </a:xfrm>
          <a:custGeom>
            <a:avLst/>
            <a:gdLst/>
            <a:ahLst/>
            <a:cxnLst/>
            <a:rect r="r" b="b" t="t" l="l"/>
            <a:pathLst>
              <a:path h="1266419" w="2926597">
                <a:moveTo>
                  <a:pt x="0" y="0"/>
                </a:moveTo>
                <a:lnTo>
                  <a:pt x="2926597" y="0"/>
                </a:lnTo>
                <a:lnTo>
                  <a:pt x="2926597" y="1266419"/>
                </a:lnTo>
                <a:lnTo>
                  <a:pt x="0" y="1266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457355" y="339973"/>
            <a:ext cx="2926597" cy="1266419"/>
          </a:xfrm>
          <a:custGeom>
            <a:avLst/>
            <a:gdLst/>
            <a:ahLst/>
            <a:cxnLst/>
            <a:rect r="r" b="b" t="t" l="l"/>
            <a:pathLst>
              <a:path h="1266419" w="2926597">
                <a:moveTo>
                  <a:pt x="0" y="0"/>
                </a:moveTo>
                <a:lnTo>
                  <a:pt x="2926597" y="0"/>
                </a:lnTo>
                <a:lnTo>
                  <a:pt x="2926597" y="1266419"/>
                </a:lnTo>
                <a:lnTo>
                  <a:pt x="0" y="1266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123502" y="339973"/>
            <a:ext cx="2926597" cy="1266419"/>
          </a:xfrm>
          <a:custGeom>
            <a:avLst/>
            <a:gdLst/>
            <a:ahLst/>
            <a:cxnLst/>
            <a:rect r="r" b="b" t="t" l="l"/>
            <a:pathLst>
              <a:path h="1266419" w="2926597">
                <a:moveTo>
                  <a:pt x="0" y="0"/>
                </a:moveTo>
                <a:lnTo>
                  <a:pt x="2926598" y="0"/>
                </a:lnTo>
                <a:lnTo>
                  <a:pt x="2926598" y="1266419"/>
                </a:lnTo>
                <a:lnTo>
                  <a:pt x="0" y="12664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265999" y="-191159"/>
            <a:ext cx="6148559" cy="11881274"/>
          </a:xfrm>
          <a:custGeom>
            <a:avLst/>
            <a:gdLst/>
            <a:ahLst/>
            <a:cxnLst/>
            <a:rect r="r" b="b" t="t" l="l"/>
            <a:pathLst>
              <a:path h="11881274" w="6148559">
                <a:moveTo>
                  <a:pt x="0" y="0"/>
                </a:moveTo>
                <a:lnTo>
                  <a:pt x="6148559" y="0"/>
                </a:lnTo>
                <a:lnTo>
                  <a:pt x="6148559" y="11881275"/>
                </a:lnTo>
                <a:lnTo>
                  <a:pt x="0" y="118812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392205" y="2573810"/>
            <a:ext cx="4110810" cy="4126283"/>
          </a:xfrm>
          <a:custGeom>
            <a:avLst/>
            <a:gdLst/>
            <a:ahLst/>
            <a:cxnLst/>
            <a:rect r="r" b="b" t="t" l="l"/>
            <a:pathLst>
              <a:path h="4126283" w="4110810">
                <a:moveTo>
                  <a:pt x="0" y="0"/>
                </a:moveTo>
                <a:lnTo>
                  <a:pt x="4110810" y="0"/>
                </a:lnTo>
                <a:lnTo>
                  <a:pt x="4110810" y="4126283"/>
                </a:lnTo>
                <a:lnTo>
                  <a:pt x="0" y="41262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148011">
            <a:off x="7815557" y="3288083"/>
            <a:ext cx="3361258" cy="2309631"/>
          </a:xfrm>
          <a:prstGeom prst="rect">
            <a:avLst/>
          </a:prstGeom>
        </p:spPr>
        <p:txBody>
          <a:bodyPr anchor="t" rtlCol="false" tIns="0" lIns="0" bIns="0" rIns="0">
            <a:spAutoFit/>
          </a:bodyPr>
          <a:lstStyle/>
          <a:p>
            <a:pPr algn="ctr">
              <a:lnSpc>
                <a:spcPts val="3646"/>
              </a:lnSpc>
            </a:pPr>
            <a:r>
              <a:rPr lang="en-US" sz="3506">
                <a:solidFill>
                  <a:srgbClr val="000000"/>
                </a:solidFill>
                <a:latin typeface="Baloo"/>
                <a:ea typeface="Baloo"/>
                <a:cs typeface="Baloo"/>
                <a:sym typeface="Baloo"/>
              </a:rPr>
              <a:t>Hãy nhanh chóng giơ tay giành quyền trả lời và nhận phần thưởng nha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61B6AF"/>
        </a:solidFill>
      </p:bgPr>
    </p:bg>
    <p:spTree>
      <p:nvGrpSpPr>
        <p:cNvPr id="1" name=""/>
        <p:cNvGrpSpPr/>
        <p:nvPr/>
      </p:nvGrpSpPr>
      <p:grpSpPr>
        <a:xfrm>
          <a:off x="0" y="0"/>
          <a:ext cx="0" cy="0"/>
          <a:chOff x="0" y="0"/>
          <a:chExt cx="0" cy="0"/>
        </a:xfrm>
      </p:grpSpPr>
      <p:sp>
        <p:nvSpPr>
          <p:cNvPr name="Freeform 2" id="2"/>
          <p:cNvSpPr/>
          <p:nvPr/>
        </p:nvSpPr>
        <p:spPr>
          <a:xfrm flipH="false" flipV="false" rot="0">
            <a:off x="-272381" y="3965035"/>
            <a:ext cx="1569340" cy="1559532"/>
          </a:xfrm>
          <a:custGeom>
            <a:avLst/>
            <a:gdLst/>
            <a:ahLst/>
            <a:cxnLst/>
            <a:rect r="r" b="b" t="t" l="l"/>
            <a:pathLst>
              <a:path h="1559532" w="1569340">
                <a:moveTo>
                  <a:pt x="0" y="0"/>
                </a:moveTo>
                <a:lnTo>
                  <a:pt x="1569340" y="0"/>
                </a:lnTo>
                <a:lnTo>
                  <a:pt x="1569340" y="1559532"/>
                </a:lnTo>
                <a:lnTo>
                  <a:pt x="0" y="1559532"/>
                </a:lnTo>
                <a:lnTo>
                  <a:pt x="0" y="0"/>
                </a:lnTo>
                <a:close/>
              </a:path>
            </a:pathLst>
          </a:custGeom>
          <a:blipFill>
            <a:blip r:embed="rId2"/>
            <a:stretch>
              <a:fillRect l="0" t="0" r="0" b="0"/>
            </a:stretch>
          </a:blipFill>
        </p:spPr>
      </p:sp>
      <p:sp>
        <p:nvSpPr>
          <p:cNvPr name="Freeform 3" id="3"/>
          <p:cNvSpPr/>
          <p:nvPr/>
        </p:nvSpPr>
        <p:spPr>
          <a:xfrm flipH="false" flipV="false" rot="0">
            <a:off x="2919967" y="8727468"/>
            <a:ext cx="1569340" cy="1559532"/>
          </a:xfrm>
          <a:custGeom>
            <a:avLst/>
            <a:gdLst/>
            <a:ahLst/>
            <a:cxnLst/>
            <a:rect r="r" b="b" t="t" l="l"/>
            <a:pathLst>
              <a:path h="1559532" w="1569340">
                <a:moveTo>
                  <a:pt x="0" y="0"/>
                </a:moveTo>
                <a:lnTo>
                  <a:pt x="1569340" y="0"/>
                </a:lnTo>
                <a:lnTo>
                  <a:pt x="1569340" y="1559532"/>
                </a:lnTo>
                <a:lnTo>
                  <a:pt x="0" y="1559532"/>
                </a:lnTo>
                <a:lnTo>
                  <a:pt x="0" y="0"/>
                </a:lnTo>
                <a:close/>
              </a:path>
            </a:pathLst>
          </a:custGeom>
          <a:blipFill>
            <a:blip r:embed="rId2"/>
            <a:stretch>
              <a:fillRect l="0" t="0" r="0" b="0"/>
            </a:stretch>
          </a:blipFill>
        </p:spPr>
      </p:sp>
      <p:sp>
        <p:nvSpPr>
          <p:cNvPr name="Freeform 4" id="4"/>
          <p:cNvSpPr/>
          <p:nvPr/>
        </p:nvSpPr>
        <p:spPr>
          <a:xfrm flipH="false" flipV="false" rot="0">
            <a:off x="6031582" y="-779766"/>
            <a:ext cx="1569340" cy="1559532"/>
          </a:xfrm>
          <a:custGeom>
            <a:avLst/>
            <a:gdLst/>
            <a:ahLst/>
            <a:cxnLst/>
            <a:rect r="r" b="b" t="t" l="l"/>
            <a:pathLst>
              <a:path h="1559532" w="1569340">
                <a:moveTo>
                  <a:pt x="0" y="0"/>
                </a:moveTo>
                <a:lnTo>
                  <a:pt x="1569340" y="0"/>
                </a:lnTo>
                <a:lnTo>
                  <a:pt x="1569340" y="1559532"/>
                </a:lnTo>
                <a:lnTo>
                  <a:pt x="0" y="1559532"/>
                </a:lnTo>
                <a:lnTo>
                  <a:pt x="0" y="0"/>
                </a:lnTo>
                <a:close/>
              </a:path>
            </a:pathLst>
          </a:custGeom>
          <a:blipFill>
            <a:blip r:embed="rId2"/>
            <a:stretch>
              <a:fillRect l="0" t="0" r="0" b="0"/>
            </a:stretch>
          </a:blipFill>
        </p:spPr>
      </p:sp>
      <p:sp>
        <p:nvSpPr>
          <p:cNvPr name="Freeform 5" id="5"/>
          <p:cNvSpPr/>
          <p:nvPr/>
        </p:nvSpPr>
        <p:spPr>
          <a:xfrm flipH="false" flipV="false" rot="0">
            <a:off x="13928749" y="-250585"/>
            <a:ext cx="1569340" cy="1559532"/>
          </a:xfrm>
          <a:custGeom>
            <a:avLst/>
            <a:gdLst/>
            <a:ahLst/>
            <a:cxnLst/>
            <a:rect r="r" b="b" t="t" l="l"/>
            <a:pathLst>
              <a:path h="1559532" w="1569340">
                <a:moveTo>
                  <a:pt x="0" y="0"/>
                </a:moveTo>
                <a:lnTo>
                  <a:pt x="1569340" y="0"/>
                </a:lnTo>
                <a:lnTo>
                  <a:pt x="1569340" y="1559532"/>
                </a:lnTo>
                <a:lnTo>
                  <a:pt x="0" y="1559532"/>
                </a:lnTo>
                <a:lnTo>
                  <a:pt x="0" y="0"/>
                </a:lnTo>
                <a:close/>
              </a:path>
            </a:pathLst>
          </a:custGeom>
          <a:blipFill>
            <a:blip r:embed="rId2"/>
            <a:stretch>
              <a:fillRect l="0" t="0" r="0" b="0"/>
            </a:stretch>
          </a:blipFill>
        </p:spPr>
      </p:sp>
      <p:sp>
        <p:nvSpPr>
          <p:cNvPr name="Freeform 6" id="6"/>
          <p:cNvSpPr/>
          <p:nvPr/>
        </p:nvSpPr>
        <p:spPr>
          <a:xfrm flipH="false" flipV="false" rot="0">
            <a:off x="17259300" y="3658962"/>
            <a:ext cx="1569340" cy="1559532"/>
          </a:xfrm>
          <a:custGeom>
            <a:avLst/>
            <a:gdLst/>
            <a:ahLst/>
            <a:cxnLst/>
            <a:rect r="r" b="b" t="t" l="l"/>
            <a:pathLst>
              <a:path h="1559532" w="1569340">
                <a:moveTo>
                  <a:pt x="0" y="0"/>
                </a:moveTo>
                <a:lnTo>
                  <a:pt x="1569340" y="0"/>
                </a:lnTo>
                <a:lnTo>
                  <a:pt x="1569340" y="1559532"/>
                </a:lnTo>
                <a:lnTo>
                  <a:pt x="0" y="1559532"/>
                </a:lnTo>
                <a:lnTo>
                  <a:pt x="0" y="0"/>
                </a:lnTo>
                <a:close/>
              </a:path>
            </a:pathLst>
          </a:custGeom>
          <a:blipFill>
            <a:blip r:embed="rId2"/>
            <a:stretch>
              <a:fillRect l="0" t="0" r="0" b="0"/>
            </a:stretch>
          </a:blipFill>
        </p:spPr>
      </p:sp>
      <p:sp>
        <p:nvSpPr>
          <p:cNvPr name="Freeform 7" id="7"/>
          <p:cNvSpPr/>
          <p:nvPr/>
        </p:nvSpPr>
        <p:spPr>
          <a:xfrm flipH="false" flipV="false" rot="0">
            <a:off x="12098774" y="9258300"/>
            <a:ext cx="1569340" cy="1559532"/>
          </a:xfrm>
          <a:custGeom>
            <a:avLst/>
            <a:gdLst/>
            <a:ahLst/>
            <a:cxnLst/>
            <a:rect r="r" b="b" t="t" l="l"/>
            <a:pathLst>
              <a:path h="1559532" w="1569340">
                <a:moveTo>
                  <a:pt x="0" y="0"/>
                </a:moveTo>
                <a:lnTo>
                  <a:pt x="1569341" y="0"/>
                </a:lnTo>
                <a:lnTo>
                  <a:pt x="1569341" y="1559532"/>
                </a:lnTo>
                <a:lnTo>
                  <a:pt x="0" y="1559532"/>
                </a:lnTo>
                <a:lnTo>
                  <a:pt x="0" y="0"/>
                </a:lnTo>
                <a:close/>
              </a:path>
            </a:pathLst>
          </a:custGeom>
          <a:blipFill>
            <a:blip r:embed="rId2"/>
            <a:stretch>
              <a:fillRect l="0" t="0" r="0" b="0"/>
            </a:stretch>
          </a:blipFill>
        </p:spPr>
      </p:sp>
      <p:grpSp>
        <p:nvGrpSpPr>
          <p:cNvPr name="Group 8" id="8"/>
          <p:cNvGrpSpPr/>
          <p:nvPr/>
        </p:nvGrpSpPr>
        <p:grpSpPr>
          <a:xfrm rot="0">
            <a:off x="3940059" y="4025339"/>
            <a:ext cx="10407882" cy="3458509"/>
            <a:chOff x="0" y="0"/>
            <a:chExt cx="3328858" cy="1106170"/>
          </a:xfrm>
        </p:grpSpPr>
        <p:sp>
          <p:nvSpPr>
            <p:cNvPr name="Freeform 9" id="9"/>
            <p:cNvSpPr/>
            <p:nvPr/>
          </p:nvSpPr>
          <p:spPr>
            <a:xfrm flipH="false" flipV="false" rot="0">
              <a:off x="0" y="0"/>
              <a:ext cx="3330129" cy="1106170"/>
            </a:xfrm>
            <a:custGeom>
              <a:avLst/>
              <a:gdLst/>
              <a:ahLst/>
              <a:cxnLst/>
              <a:rect r="r" b="b" t="t" l="l"/>
              <a:pathLst>
                <a:path h="1106170" w="3330129">
                  <a:moveTo>
                    <a:pt x="2776408" y="1106170"/>
                  </a:moveTo>
                  <a:lnTo>
                    <a:pt x="553720" y="1106170"/>
                  </a:lnTo>
                  <a:cubicBezTo>
                    <a:pt x="247650" y="1106170"/>
                    <a:pt x="0" y="858520"/>
                    <a:pt x="0" y="553720"/>
                  </a:cubicBezTo>
                  <a:cubicBezTo>
                    <a:pt x="0" y="247650"/>
                    <a:pt x="247650" y="0"/>
                    <a:pt x="553720" y="0"/>
                  </a:cubicBezTo>
                  <a:lnTo>
                    <a:pt x="2776408" y="0"/>
                  </a:lnTo>
                  <a:cubicBezTo>
                    <a:pt x="3082478" y="0"/>
                    <a:pt x="3330129" y="247650"/>
                    <a:pt x="3330129" y="553720"/>
                  </a:cubicBezTo>
                  <a:cubicBezTo>
                    <a:pt x="3328858" y="858520"/>
                    <a:pt x="3081208" y="1106170"/>
                    <a:pt x="2776408" y="1106170"/>
                  </a:cubicBezTo>
                  <a:close/>
                </a:path>
              </a:pathLst>
            </a:custGeom>
            <a:solidFill>
              <a:srgbClr val="FFF4C2"/>
            </a:solidFill>
          </p:spPr>
        </p:sp>
      </p:grpSp>
      <p:sp>
        <p:nvSpPr>
          <p:cNvPr name="TextBox 10" id="10"/>
          <p:cNvSpPr txBox="true"/>
          <p:nvPr/>
        </p:nvSpPr>
        <p:spPr>
          <a:xfrm rot="0">
            <a:off x="5135748" y="5328669"/>
            <a:ext cx="8016504" cy="1276350"/>
          </a:xfrm>
          <a:prstGeom prst="rect">
            <a:avLst/>
          </a:prstGeom>
        </p:spPr>
        <p:txBody>
          <a:bodyPr anchor="t" rtlCol="false" tIns="0" lIns="0" bIns="0" rIns="0">
            <a:spAutoFit/>
          </a:bodyPr>
          <a:lstStyle/>
          <a:p>
            <a:pPr algn="ctr">
              <a:lnSpc>
                <a:spcPts val="10499"/>
              </a:lnSpc>
              <a:spcBef>
                <a:spcPct val="0"/>
              </a:spcBef>
            </a:pPr>
            <a:r>
              <a:rPr lang="en-US" sz="7499">
                <a:solidFill>
                  <a:srgbClr val="61B6AF"/>
                </a:solidFill>
                <a:latin typeface="Baloo"/>
                <a:ea typeface="Baloo"/>
                <a:cs typeface="Baloo"/>
                <a:sym typeface="Baloo"/>
              </a:rPr>
              <a:t>Câu 1</a:t>
            </a:r>
          </a:p>
        </p:txBody>
      </p:sp>
      <p:sp>
        <p:nvSpPr>
          <p:cNvPr name="Freeform 11" id="11"/>
          <p:cNvSpPr/>
          <p:nvPr/>
        </p:nvSpPr>
        <p:spPr>
          <a:xfrm flipH="false" flipV="false" rot="0">
            <a:off x="7558379" y="2005753"/>
            <a:ext cx="3171242" cy="2969075"/>
          </a:xfrm>
          <a:custGeom>
            <a:avLst/>
            <a:gdLst/>
            <a:ahLst/>
            <a:cxnLst/>
            <a:rect r="r" b="b" t="t" l="l"/>
            <a:pathLst>
              <a:path h="2969075" w="3171242">
                <a:moveTo>
                  <a:pt x="0" y="0"/>
                </a:moveTo>
                <a:lnTo>
                  <a:pt x="3171242" y="0"/>
                </a:lnTo>
                <a:lnTo>
                  <a:pt x="3171242" y="2969075"/>
                </a:lnTo>
                <a:lnTo>
                  <a:pt x="0" y="2969075"/>
                </a:lnTo>
                <a:lnTo>
                  <a:pt x="0" y="0"/>
                </a:lnTo>
                <a:close/>
              </a:path>
            </a:pathLst>
          </a:custGeom>
          <a:blipFill>
            <a:blip r:embed="rId3"/>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4C2"/>
        </a:solidFill>
      </p:bgPr>
    </p:bg>
    <p:spTree>
      <p:nvGrpSpPr>
        <p:cNvPr id="1" name=""/>
        <p:cNvGrpSpPr/>
        <p:nvPr/>
      </p:nvGrpSpPr>
      <p:grpSpPr>
        <a:xfrm>
          <a:off x="0" y="0"/>
          <a:ext cx="0" cy="0"/>
          <a:chOff x="0" y="0"/>
          <a:chExt cx="0" cy="0"/>
        </a:xfrm>
      </p:grpSpPr>
      <p:sp>
        <p:nvSpPr>
          <p:cNvPr name="Freeform 2" id="2"/>
          <p:cNvSpPr/>
          <p:nvPr/>
        </p:nvSpPr>
        <p:spPr>
          <a:xfrm flipH="false" flipV="false" rot="721305">
            <a:off x="13235783" y="7306092"/>
            <a:ext cx="1766481" cy="4120072"/>
          </a:xfrm>
          <a:custGeom>
            <a:avLst/>
            <a:gdLst/>
            <a:ahLst/>
            <a:cxnLst/>
            <a:rect r="r" b="b" t="t" l="l"/>
            <a:pathLst>
              <a:path h="4120072" w="1766481">
                <a:moveTo>
                  <a:pt x="0" y="0"/>
                </a:moveTo>
                <a:lnTo>
                  <a:pt x="1766481" y="0"/>
                </a:lnTo>
                <a:lnTo>
                  <a:pt x="1766481" y="4120072"/>
                </a:lnTo>
                <a:lnTo>
                  <a:pt x="0" y="4120072"/>
                </a:lnTo>
                <a:lnTo>
                  <a:pt x="0" y="0"/>
                </a:lnTo>
                <a:close/>
              </a:path>
            </a:pathLst>
          </a:custGeom>
          <a:blipFill>
            <a:blip r:embed="rId2"/>
            <a:stretch>
              <a:fillRect l="0" t="0" r="0" b="0"/>
            </a:stretch>
          </a:blipFill>
        </p:spPr>
      </p:sp>
      <p:sp>
        <p:nvSpPr>
          <p:cNvPr name="Freeform 3" id="3"/>
          <p:cNvSpPr/>
          <p:nvPr/>
        </p:nvSpPr>
        <p:spPr>
          <a:xfrm flipH="false" flipV="false" rot="612130">
            <a:off x="15833252" y="1107351"/>
            <a:ext cx="3366847" cy="2912322"/>
          </a:xfrm>
          <a:custGeom>
            <a:avLst/>
            <a:gdLst/>
            <a:ahLst/>
            <a:cxnLst/>
            <a:rect r="r" b="b" t="t" l="l"/>
            <a:pathLst>
              <a:path h="2912322" w="3366847">
                <a:moveTo>
                  <a:pt x="0" y="0"/>
                </a:moveTo>
                <a:lnTo>
                  <a:pt x="3366847" y="0"/>
                </a:lnTo>
                <a:lnTo>
                  <a:pt x="3366847" y="2912323"/>
                </a:lnTo>
                <a:lnTo>
                  <a:pt x="0" y="2912323"/>
                </a:lnTo>
                <a:lnTo>
                  <a:pt x="0" y="0"/>
                </a:lnTo>
                <a:close/>
              </a:path>
            </a:pathLst>
          </a:custGeom>
          <a:blipFill>
            <a:blip r:embed="rId3"/>
            <a:stretch>
              <a:fillRect l="0" t="0" r="0" b="0"/>
            </a:stretch>
          </a:blipFill>
        </p:spPr>
      </p:sp>
      <p:sp>
        <p:nvSpPr>
          <p:cNvPr name="Freeform 4" id="4"/>
          <p:cNvSpPr/>
          <p:nvPr/>
        </p:nvSpPr>
        <p:spPr>
          <a:xfrm flipH="false" flipV="false" rot="0">
            <a:off x="2100715" y="-725902"/>
            <a:ext cx="2316895" cy="3063663"/>
          </a:xfrm>
          <a:custGeom>
            <a:avLst/>
            <a:gdLst/>
            <a:ahLst/>
            <a:cxnLst/>
            <a:rect r="r" b="b" t="t" l="l"/>
            <a:pathLst>
              <a:path h="3063663" w="2316895">
                <a:moveTo>
                  <a:pt x="0" y="0"/>
                </a:moveTo>
                <a:lnTo>
                  <a:pt x="2316895" y="0"/>
                </a:lnTo>
                <a:lnTo>
                  <a:pt x="2316895" y="3063664"/>
                </a:lnTo>
                <a:lnTo>
                  <a:pt x="0" y="3063664"/>
                </a:lnTo>
                <a:lnTo>
                  <a:pt x="0" y="0"/>
                </a:lnTo>
                <a:close/>
              </a:path>
            </a:pathLst>
          </a:custGeom>
          <a:blipFill>
            <a:blip r:embed="rId4"/>
            <a:stretch>
              <a:fillRect l="0" t="0" r="0" b="0"/>
            </a:stretch>
          </a:blipFill>
        </p:spPr>
      </p:sp>
      <p:sp>
        <p:nvSpPr>
          <p:cNvPr name="Freeform 5" id="5"/>
          <p:cNvSpPr/>
          <p:nvPr/>
        </p:nvSpPr>
        <p:spPr>
          <a:xfrm flipH="false" flipV="false" rot="-941037">
            <a:off x="-790354" y="7137352"/>
            <a:ext cx="2825991" cy="2592847"/>
          </a:xfrm>
          <a:custGeom>
            <a:avLst/>
            <a:gdLst/>
            <a:ahLst/>
            <a:cxnLst/>
            <a:rect r="r" b="b" t="t" l="l"/>
            <a:pathLst>
              <a:path h="2592847" w="2825991">
                <a:moveTo>
                  <a:pt x="0" y="0"/>
                </a:moveTo>
                <a:lnTo>
                  <a:pt x="2825991" y="0"/>
                </a:lnTo>
                <a:lnTo>
                  <a:pt x="2825991" y="2592847"/>
                </a:lnTo>
                <a:lnTo>
                  <a:pt x="0" y="2592847"/>
                </a:lnTo>
                <a:lnTo>
                  <a:pt x="0" y="0"/>
                </a:lnTo>
                <a:close/>
              </a:path>
            </a:pathLst>
          </a:custGeom>
          <a:blipFill>
            <a:blip r:embed="rId5"/>
            <a:stretch>
              <a:fillRect l="0" t="0" r="0" b="0"/>
            </a:stretch>
          </a:blipFill>
        </p:spPr>
      </p:sp>
      <p:sp>
        <p:nvSpPr>
          <p:cNvPr name="Freeform 6" id="6"/>
          <p:cNvSpPr/>
          <p:nvPr/>
        </p:nvSpPr>
        <p:spPr>
          <a:xfrm flipH="false" flipV="false" rot="-376648">
            <a:off x="2020702" y="4049587"/>
            <a:ext cx="816098" cy="757951"/>
          </a:xfrm>
          <a:custGeom>
            <a:avLst/>
            <a:gdLst/>
            <a:ahLst/>
            <a:cxnLst/>
            <a:rect r="r" b="b" t="t" l="l"/>
            <a:pathLst>
              <a:path h="757951" w="816098">
                <a:moveTo>
                  <a:pt x="0" y="0"/>
                </a:moveTo>
                <a:lnTo>
                  <a:pt x="816099" y="0"/>
                </a:lnTo>
                <a:lnTo>
                  <a:pt x="816099" y="757951"/>
                </a:lnTo>
                <a:lnTo>
                  <a:pt x="0" y="757951"/>
                </a:lnTo>
                <a:lnTo>
                  <a:pt x="0" y="0"/>
                </a:lnTo>
                <a:close/>
              </a:path>
            </a:pathLst>
          </a:custGeom>
          <a:blipFill>
            <a:blip r:embed="rId6"/>
            <a:stretch>
              <a:fillRect l="0" t="0" r="0" b="0"/>
            </a:stretch>
          </a:blipFill>
        </p:spPr>
      </p:sp>
      <p:sp>
        <p:nvSpPr>
          <p:cNvPr name="Freeform 7" id="7"/>
          <p:cNvSpPr/>
          <p:nvPr/>
        </p:nvSpPr>
        <p:spPr>
          <a:xfrm flipH="false" flipV="false" rot="-1199053">
            <a:off x="6801110" y="8500349"/>
            <a:ext cx="816098" cy="757951"/>
          </a:xfrm>
          <a:custGeom>
            <a:avLst/>
            <a:gdLst/>
            <a:ahLst/>
            <a:cxnLst/>
            <a:rect r="r" b="b" t="t" l="l"/>
            <a:pathLst>
              <a:path h="757951" w="816098">
                <a:moveTo>
                  <a:pt x="0" y="0"/>
                </a:moveTo>
                <a:lnTo>
                  <a:pt x="816098" y="0"/>
                </a:lnTo>
                <a:lnTo>
                  <a:pt x="816098" y="757951"/>
                </a:lnTo>
                <a:lnTo>
                  <a:pt x="0" y="757951"/>
                </a:lnTo>
                <a:lnTo>
                  <a:pt x="0" y="0"/>
                </a:lnTo>
                <a:close/>
              </a:path>
            </a:pathLst>
          </a:custGeom>
          <a:blipFill>
            <a:blip r:embed="rId6"/>
            <a:stretch>
              <a:fillRect l="0" t="0" r="0" b="0"/>
            </a:stretch>
          </a:blipFill>
        </p:spPr>
      </p:sp>
      <p:sp>
        <p:nvSpPr>
          <p:cNvPr name="Freeform 8" id="8"/>
          <p:cNvSpPr/>
          <p:nvPr/>
        </p:nvSpPr>
        <p:spPr>
          <a:xfrm flipH="false" flipV="false" rot="889606">
            <a:off x="16359809" y="7259108"/>
            <a:ext cx="816098" cy="757951"/>
          </a:xfrm>
          <a:custGeom>
            <a:avLst/>
            <a:gdLst/>
            <a:ahLst/>
            <a:cxnLst/>
            <a:rect r="r" b="b" t="t" l="l"/>
            <a:pathLst>
              <a:path h="757951" w="816098">
                <a:moveTo>
                  <a:pt x="0" y="0"/>
                </a:moveTo>
                <a:lnTo>
                  <a:pt x="816098" y="0"/>
                </a:lnTo>
                <a:lnTo>
                  <a:pt x="816098" y="757951"/>
                </a:lnTo>
                <a:lnTo>
                  <a:pt x="0" y="757951"/>
                </a:lnTo>
                <a:lnTo>
                  <a:pt x="0" y="0"/>
                </a:lnTo>
                <a:close/>
              </a:path>
            </a:pathLst>
          </a:custGeom>
          <a:blipFill>
            <a:blip r:embed="rId6"/>
            <a:stretch>
              <a:fillRect l="0" t="0" r="0" b="0"/>
            </a:stretch>
          </a:blipFill>
        </p:spPr>
      </p:sp>
      <p:sp>
        <p:nvSpPr>
          <p:cNvPr name="Freeform 9" id="9"/>
          <p:cNvSpPr/>
          <p:nvPr/>
        </p:nvSpPr>
        <p:spPr>
          <a:xfrm flipH="false" flipV="false" rot="889606">
            <a:off x="10412717" y="649724"/>
            <a:ext cx="816098" cy="757951"/>
          </a:xfrm>
          <a:custGeom>
            <a:avLst/>
            <a:gdLst/>
            <a:ahLst/>
            <a:cxnLst/>
            <a:rect r="r" b="b" t="t" l="l"/>
            <a:pathLst>
              <a:path h="757951" w="816098">
                <a:moveTo>
                  <a:pt x="0" y="0"/>
                </a:moveTo>
                <a:lnTo>
                  <a:pt x="816099" y="0"/>
                </a:lnTo>
                <a:lnTo>
                  <a:pt x="816099" y="757952"/>
                </a:lnTo>
                <a:lnTo>
                  <a:pt x="0" y="757952"/>
                </a:lnTo>
                <a:lnTo>
                  <a:pt x="0" y="0"/>
                </a:lnTo>
                <a:close/>
              </a:path>
            </a:pathLst>
          </a:custGeom>
          <a:blipFill>
            <a:blip r:embed="rId6"/>
            <a:stretch>
              <a:fillRect l="0" t="0" r="0" b="0"/>
            </a:stretch>
          </a:blipFill>
        </p:spPr>
      </p:sp>
      <p:sp>
        <p:nvSpPr>
          <p:cNvPr name="TextBox 10" id="10"/>
          <p:cNvSpPr txBox="true"/>
          <p:nvPr/>
        </p:nvSpPr>
        <p:spPr>
          <a:xfrm rot="0">
            <a:off x="3259162" y="2969919"/>
            <a:ext cx="12532321" cy="386715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1. Phân biệt giữa giới và giới tính là gì?</a:t>
            </a:r>
          </a:p>
          <a:p>
            <a:pPr algn="l">
              <a:lnSpc>
                <a:spcPts val="5599"/>
              </a:lnSpc>
              <a:spcBef>
                <a:spcPct val="0"/>
              </a:spcBef>
            </a:pPr>
          </a:p>
          <a:p>
            <a:pPr algn="l">
              <a:lnSpc>
                <a:spcPts val="4900"/>
              </a:lnSpc>
              <a:spcBef>
                <a:spcPct val="0"/>
              </a:spcBef>
            </a:pPr>
            <a:r>
              <a:rPr lang="en-US" sz="3500">
                <a:solidFill>
                  <a:srgbClr val="000000"/>
                </a:solidFill>
                <a:latin typeface="Baloo"/>
                <a:ea typeface="Baloo"/>
                <a:cs typeface="Baloo"/>
                <a:sym typeface="Baloo"/>
              </a:rPr>
              <a:t>A. Giới là phân loại sinh học, giới tính là vai trò xã hội.</a:t>
            </a:r>
          </a:p>
          <a:p>
            <a:pPr algn="l">
              <a:lnSpc>
                <a:spcPts val="4900"/>
              </a:lnSpc>
              <a:spcBef>
                <a:spcPct val="0"/>
              </a:spcBef>
            </a:pPr>
            <a:r>
              <a:rPr lang="en-US" sz="3500">
                <a:solidFill>
                  <a:srgbClr val="000000"/>
                </a:solidFill>
                <a:latin typeface="Baloo"/>
                <a:ea typeface="Baloo"/>
                <a:cs typeface="Baloo"/>
                <a:sym typeface="Baloo"/>
              </a:rPr>
              <a:t>B. Giới là vai trò xã hội, giới tính là phân loại sinh học.</a:t>
            </a:r>
          </a:p>
          <a:p>
            <a:pPr algn="l">
              <a:lnSpc>
                <a:spcPts val="4900"/>
              </a:lnSpc>
              <a:spcBef>
                <a:spcPct val="0"/>
              </a:spcBef>
            </a:pPr>
            <a:r>
              <a:rPr lang="en-US" sz="3500">
                <a:solidFill>
                  <a:srgbClr val="000000"/>
                </a:solidFill>
                <a:latin typeface="Baloo"/>
                <a:ea typeface="Baloo"/>
                <a:cs typeface="Baloo"/>
                <a:sym typeface="Baloo"/>
              </a:rPr>
              <a:t>C. Giới và giới tính là cùng một khái niệm.</a:t>
            </a:r>
          </a:p>
          <a:p>
            <a:pPr algn="l">
              <a:lnSpc>
                <a:spcPts val="4900"/>
              </a:lnSpc>
              <a:spcBef>
                <a:spcPct val="0"/>
              </a:spcBef>
            </a:pPr>
            <a:r>
              <a:rPr lang="en-US" sz="3500">
                <a:solidFill>
                  <a:srgbClr val="000000"/>
                </a:solidFill>
                <a:latin typeface="Baloo"/>
                <a:ea typeface="Baloo"/>
                <a:cs typeface="Baloo"/>
                <a:sym typeface="Baloo"/>
              </a:rPr>
              <a:t>D. Giới là phân loại nghề nghiệp, giới tính là phân loại giới tính.</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4C2"/>
        </a:solidFill>
      </p:bgPr>
    </p:bg>
    <p:spTree>
      <p:nvGrpSpPr>
        <p:cNvPr id="1" name=""/>
        <p:cNvGrpSpPr/>
        <p:nvPr/>
      </p:nvGrpSpPr>
      <p:grpSpPr>
        <a:xfrm>
          <a:off x="0" y="0"/>
          <a:ext cx="0" cy="0"/>
          <a:chOff x="0" y="0"/>
          <a:chExt cx="0" cy="0"/>
        </a:xfrm>
      </p:grpSpPr>
      <p:sp>
        <p:nvSpPr>
          <p:cNvPr name="Freeform 2" id="2"/>
          <p:cNvSpPr/>
          <p:nvPr/>
        </p:nvSpPr>
        <p:spPr>
          <a:xfrm flipH="false" flipV="false" rot="721305">
            <a:off x="13235783" y="7306092"/>
            <a:ext cx="1766481" cy="4120072"/>
          </a:xfrm>
          <a:custGeom>
            <a:avLst/>
            <a:gdLst/>
            <a:ahLst/>
            <a:cxnLst/>
            <a:rect r="r" b="b" t="t" l="l"/>
            <a:pathLst>
              <a:path h="4120072" w="1766481">
                <a:moveTo>
                  <a:pt x="0" y="0"/>
                </a:moveTo>
                <a:lnTo>
                  <a:pt x="1766481" y="0"/>
                </a:lnTo>
                <a:lnTo>
                  <a:pt x="1766481" y="4120072"/>
                </a:lnTo>
                <a:lnTo>
                  <a:pt x="0" y="4120072"/>
                </a:lnTo>
                <a:lnTo>
                  <a:pt x="0" y="0"/>
                </a:lnTo>
                <a:close/>
              </a:path>
            </a:pathLst>
          </a:custGeom>
          <a:blipFill>
            <a:blip r:embed="rId2"/>
            <a:stretch>
              <a:fillRect l="0" t="0" r="0" b="0"/>
            </a:stretch>
          </a:blipFill>
        </p:spPr>
      </p:sp>
      <p:sp>
        <p:nvSpPr>
          <p:cNvPr name="Freeform 3" id="3"/>
          <p:cNvSpPr/>
          <p:nvPr/>
        </p:nvSpPr>
        <p:spPr>
          <a:xfrm flipH="false" flipV="false" rot="612130">
            <a:off x="15833252" y="1107351"/>
            <a:ext cx="3366847" cy="2912322"/>
          </a:xfrm>
          <a:custGeom>
            <a:avLst/>
            <a:gdLst/>
            <a:ahLst/>
            <a:cxnLst/>
            <a:rect r="r" b="b" t="t" l="l"/>
            <a:pathLst>
              <a:path h="2912322" w="3366847">
                <a:moveTo>
                  <a:pt x="0" y="0"/>
                </a:moveTo>
                <a:lnTo>
                  <a:pt x="3366847" y="0"/>
                </a:lnTo>
                <a:lnTo>
                  <a:pt x="3366847" y="2912323"/>
                </a:lnTo>
                <a:lnTo>
                  <a:pt x="0" y="2912323"/>
                </a:lnTo>
                <a:lnTo>
                  <a:pt x="0" y="0"/>
                </a:lnTo>
                <a:close/>
              </a:path>
            </a:pathLst>
          </a:custGeom>
          <a:blipFill>
            <a:blip r:embed="rId3"/>
            <a:stretch>
              <a:fillRect l="0" t="0" r="0" b="0"/>
            </a:stretch>
          </a:blipFill>
        </p:spPr>
      </p:sp>
      <p:sp>
        <p:nvSpPr>
          <p:cNvPr name="Freeform 4" id="4"/>
          <p:cNvSpPr/>
          <p:nvPr/>
        </p:nvSpPr>
        <p:spPr>
          <a:xfrm flipH="false" flipV="false" rot="0">
            <a:off x="2100715" y="-725902"/>
            <a:ext cx="2316895" cy="3063663"/>
          </a:xfrm>
          <a:custGeom>
            <a:avLst/>
            <a:gdLst/>
            <a:ahLst/>
            <a:cxnLst/>
            <a:rect r="r" b="b" t="t" l="l"/>
            <a:pathLst>
              <a:path h="3063663" w="2316895">
                <a:moveTo>
                  <a:pt x="0" y="0"/>
                </a:moveTo>
                <a:lnTo>
                  <a:pt x="2316895" y="0"/>
                </a:lnTo>
                <a:lnTo>
                  <a:pt x="2316895" y="3063664"/>
                </a:lnTo>
                <a:lnTo>
                  <a:pt x="0" y="3063664"/>
                </a:lnTo>
                <a:lnTo>
                  <a:pt x="0" y="0"/>
                </a:lnTo>
                <a:close/>
              </a:path>
            </a:pathLst>
          </a:custGeom>
          <a:blipFill>
            <a:blip r:embed="rId4"/>
            <a:stretch>
              <a:fillRect l="0" t="0" r="0" b="0"/>
            </a:stretch>
          </a:blipFill>
        </p:spPr>
      </p:sp>
      <p:sp>
        <p:nvSpPr>
          <p:cNvPr name="Freeform 5" id="5"/>
          <p:cNvSpPr/>
          <p:nvPr/>
        </p:nvSpPr>
        <p:spPr>
          <a:xfrm flipH="false" flipV="false" rot="-941037">
            <a:off x="-790354" y="7137352"/>
            <a:ext cx="2825991" cy="2592847"/>
          </a:xfrm>
          <a:custGeom>
            <a:avLst/>
            <a:gdLst/>
            <a:ahLst/>
            <a:cxnLst/>
            <a:rect r="r" b="b" t="t" l="l"/>
            <a:pathLst>
              <a:path h="2592847" w="2825991">
                <a:moveTo>
                  <a:pt x="0" y="0"/>
                </a:moveTo>
                <a:lnTo>
                  <a:pt x="2825991" y="0"/>
                </a:lnTo>
                <a:lnTo>
                  <a:pt x="2825991" y="2592847"/>
                </a:lnTo>
                <a:lnTo>
                  <a:pt x="0" y="2592847"/>
                </a:lnTo>
                <a:lnTo>
                  <a:pt x="0" y="0"/>
                </a:lnTo>
                <a:close/>
              </a:path>
            </a:pathLst>
          </a:custGeom>
          <a:blipFill>
            <a:blip r:embed="rId5"/>
            <a:stretch>
              <a:fillRect l="0" t="0" r="0" b="0"/>
            </a:stretch>
          </a:blipFill>
        </p:spPr>
      </p:sp>
      <p:sp>
        <p:nvSpPr>
          <p:cNvPr name="Freeform 6" id="6"/>
          <p:cNvSpPr/>
          <p:nvPr/>
        </p:nvSpPr>
        <p:spPr>
          <a:xfrm flipH="false" flipV="false" rot="-376648">
            <a:off x="2020702" y="4049587"/>
            <a:ext cx="816098" cy="757951"/>
          </a:xfrm>
          <a:custGeom>
            <a:avLst/>
            <a:gdLst/>
            <a:ahLst/>
            <a:cxnLst/>
            <a:rect r="r" b="b" t="t" l="l"/>
            <a:pathLst>
              <a:path h="757951" w="816098">
                <a:moveTo>
                  <a:pt x="0" y="0"/>
                </a:moveTo>
                <a:lnTo>
                  <a:pt x="816099" y="0"/>
                </a:lnTo>
                <a:lnTo>
                  <a:pt x="816099" y="757951"/>
                </a:lnTo>
                <a:lnTo>
                  <a:pt x="0" y="757951"/>
                </a:lnTo>
                <a:lnTo>
                  <a:pt x="0" y="0"/>
                </a:lnTo>
                <a:close/>
              </a:path>
            </a:pathLst>
          </a:custGeom>
          <a:blipFill>
            <a:blip r:embed="rId6"/>
            <a:stretch>
              <a:fillRect l="0" t="0" r="0" b="0"/>
            </a:stretch>
          </a:blipFill>
        </p:spPr>
      </p:sp>
      <p:sp>
        <p:nvSpPr>
          <p:cNvPr name="Freeform 7" id="7"/>
          <p:cNvSpPr/>
          <p:nvPr/>
        </p:nvSpPr>
        <p:spPr>
          <a:xfrm flipH="false" flipV="false" rot="-1199053">
            <a:off x="6801110" y="8500349"/>
            <a:ext cx="816098" cy="757951"/>
          </a:xfrm>
          <a:custGeom>
            <a:avLst/>
            <a:gdLst/>
            <a:ahLst/>
            <a:cxnLst/>
            <a:rect r="r" b="b" t="t" l="l"/>
            <a:pathLst>
              <a:path h="757951" w="816098">
                <a:moveTo>
                  <a:pt x="0" y="0"/>
                </a:moveTo>
                <a:lnTo>
                  <a:pt x="816098" y="0"/>
                </a:lnTo>
                <a:lnTo>
                  <a:pt x="816098" y="757951"/>
                </a:lnTo>
                <a:lnTo>
                  <a:pt x="0" y="757951"/>
                </a:lnTo>
                <a:lnTo>
                  <a:pt x="0" y="0"/>
                </a:lnTo>
                <a:close/>
              </a:path>
            </a:pathLst>
          </a:custGeom>
          <a:blipFill>
            <a:blip r:embed="rId6"/>
            <a:stretch>
              <a:fillRect l="0" t="0" r="0" b="0"/>
            </a:stretch>
          </a:blipFill>
        </p:spPr>
      </p:sp>
      <p:sp>
        <p:nvSpPr>
          <p:cNvPr name="Freeform 8" id="8"/>
          <p:cNvSpPr/>
          <p:nvPr/>
        </p:nvSpPr>
        <p:spPr>
          <a:xfrm flipH="false" flipV="false" rot="889606">
            <a:off x="16359809" y="7259108"/>
            <a:ext cx="816098" cy="757951"/>
          </a:xfrm>
          <a:custGeom>
            <a:avLst/>
            <a:gdLst/>
            <a:ahLst/>
            <a:cxnLst/>
            <a:rect r="r" b="b" t="t" l="l"/>
            <a:pathLst>
              <a:path h="757951" w="816098">
                <a:moveTo>
                  <a:pt x="0" y="0"/>
                </a:moveTo>
                <a:lnTo>
                  <a:pt x="816098" y="0"/>
                </a:lnTo>
                <a:lnTo>
                  <a:pt x="816098" y="757951"/>
                </a:lnTo>
                <a:lnTo>
                  <a:pt x="0" y="757951"/>
                </a:lnTo>
                <a:lnTo>
                  <a:pt x="0" y="0"/>
                </a:lnTo>
                <a:close/>
              </a:path>
            </a:pathLst>
          </a:custGeom>
          <a:blipFill>
            <a:blip r:embed="rId6"/>
            <a:stretch>
              <a:fillRect l="0" t="0" r="0" b="0"/>
            </a:stretch>
          </a:blipFill>
        </p:spPr>
      </p:sp>
      <p:sp>
        <p:nvSpPr>
          <p:cNvPr name="Freeform 9" id="9"/>
          <p:cNvSpPr/>
          <p:nvPr/>
        </p:nvSpPr>
        <p:spPr>
          <a:xfrm flipH="false" flipV="false" rot="889606">
            <a:off x="10412717" y="649724"/>
            <a:ext cx="816098" cy="757951"/>
          </a:xfrm>
          <a:custGeom>
            <a:avLst/>
            <a:gdLst/>
            <a:ahLst/>
            <a:cxnLst/>
            <a:rect r="r" b="b" t="t" l="l"/>
            <a:pathLst>
              <a:path h="757951" w="816098">
                <a:moveTo>
                  <a:pt x="0" y="0"/>
                </a:moveTo>
                <a:lnTo>
                  <a:pt x="816099" y="0"/>
                </a:lnTo>
                <a:lnTo>
                  <a:pt x="816099" y="757952"/>
                </a:lnTo>
                <a:lnTo>
                  <a:pt x="0" y="757952"/>
                </a:lnTo>
                <a:lnTo>
                  <a:pt x="0" y="0"/>
                </a:lnTo>
                <a:close/>
              </a:path>
            </a:pathLst>
          </a:custGeom>
          <a:blipFill>
            <a:blip r:embed="rId6"/>
            <a:stretch>
              <a:fillRect l="0" t="0" r="0" b="0"/>
            </a:stretch>
          </a:blipFill>
        </p:spPr>
      </p:sp>
      <p:sp>
        <p:nvSpPr>
          <p:cNvPr name="TextBox 10" id="10"/>
          <p:cNvSpPr txBox="true"/>
          <p:nvPr/>
        </p:nvSpPr>
        <p:spPr>
          <a:xfrm rot="0">
            <a:off x="3259162" y="2969919"/>
            <a:ext cx="12532321" cy="386715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1. Phân biệt giữa giới và giới tính là gì?</a:t>
            </a:r>
          </a:p>
          <a:p>
            <a:pPr algn="l">
              <a:lnSpc>
                <a:spcPts val="5599"/>
              </a:lnSpc>
              <a:spcBef>
                <a:spcPct val="0"/>
              </a:spcBef>
            </a:pPr>
          </a:p>
          <a:p>
            <a:pPr algn="l">
              <a:lnSpc>
                <a:spcPts val="4900"/>
              </a:lnSpc>
              <a:spcBef>
                <a:spcPct val="0"/>
              </a:spcBef>
            </a:pPr>
            <a:r>
              <a:rPr lang="en-US" sz="3500">
                <a:solidFill>
                  <a:srgbClr val="000000"/>
                </a:solidFill>
                <a:latin typeface="Baloo"/>
                <a:ea typeface="Baloo"/>
                <a:cs typeface="Baloo"/>
                <a:sym typeface="Baloo"/>
              </a:rPr>
              <a:t>A. Giới là phân loại sinh học, giới tính là vai trò xã hội.</a:t>
            </a:r>
          </a:p>
          <a:p>
            <a:pPr algn="l">
              <a:lnSpc>
                <a:spcPts val="4900"/>
              </a:lnSpc>
              <a:spcBef>
                <a:spcPct val="0"/>
              </a:spcBef>
            </a:pPr>
            <a:r>
              <a:rPr lang="en-US" sz="3500">
                <a:solidFill>
                  <a:srgbClr val="7ED957"/>
                </a:solidFill>
                <a:latin typeface="Baloo"/>
                <a:ea typeface="Baloo"/>
                <a:cs typeface="Baloo"/>
                <a:sym typeface="Baloo"/>
              </a:rPr>
              <a:t>B. Giới là vai trò xã hội, giới tính là phân loại sinh học.</a:t>
            </a:r>
          </a:p>
          <a:p>
            <a:pPr algn="l">
              <a:lnSpc>
                <a:spcPts val="4900"/>
              </a:lnSpc>
              <a:spcBef>
                <a:spcPct val="0"/>
              </a:spcBef>
            </a:pPr>
            <a:r>
              <a:rPr lang="en-US" sz="3500">
                <a:solidFill>
                  <a:srgbClr val="000000"/>
                </a:solidFill>
                <a:latin typeface="Baloo"/>
                <a:ea typeface="Baloo"/>
                <a:cs typeface="Baloo"/>
                <a:sym typeface="Baloo"/>
              </a:rPr>
              <a:t>C. Giới và giới tính là cùng một khái niệm.</a:t>
            </a:r>
          </a:p>
          <a:p>
            <a:pPr algn="l">
              <a:lnSpc>
                <a:spcPts val="4900"/>
              </a:lnSpc>
              <a:spcBef>
                <a:spcPct val="0"/>
              </a:spcBef>
            </a:pPr>
            <a:r>
              <a:rPr lang="en-US" sz="3500">
                <a:solidFill>
                  <a:srgbClr val="000000"/>
                </a:solidFill>
                <a:latin typeface="Baloo"/>
                <a:ea typeface="Baloo"/>
                <a:cs typeface="Baloo"/>
                <a:sym typeface="Baloo"/>
              </a:rPr>
              <a:t>D. Giới là phân loại nghề nghiệp, giới tính là phân loại giới tính.</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DAF1"/>
        </a:solidFill>
      </p:bgPr>
    </p:bg>
    <p:spTree>
      <p:nvGrpSpPr>
        <p:cNvPr id="1" name=""/>
        <p:cNvGrpSpPr/>
        <p:nvPr/>
      </p:nvGrpSpPr>
      <p:grpSpPr>
        <a:xfrm>
          <a:off x="0" y="0"/>
          <a:ext cx="0" cy="0"/>
          <a:chOff x="0" y="0"/>
          <a:chExt cx="0" cy="0"/>
        </a:xfrm>
      </p:grpSpPr>
      <p:grpSp>
        <p:nvGrpSpPr>
          <p:cNvPr name="Group 2" id="2"/>
          <p:cNvGrpSpPr/>
          <p:nvPr/>
        </p:nvGrpSpPr>
        <p:grpSpPr>
          <a:xfrm rot="0">
            <a:off x="3940059" y="4025339"/>
            <a:ext cx="10407882" cy="3458509"/>
            <a:chOff x="0" y="0"/>
            <a:chExt cx="3328858" cy="1106170"/>
          </a:xfrm>
        </p:grpSpPr>
        <p:sp>
          <p:nvSpPr>
            <p:cNvPr name="Freeform 3" id="3"/>
            <p:cNvSpPr/>
            <p:nvPr/>
          </p:nvSpPr>
          <p:spPr>
            <a:xfrm flipH="false" flipV="false" rot="0">
              <a:off x="0" y="0"/>
              <a:ext cx="3330129" cy="1106170"/>
            </a:xfrm>
            <a:custGeom>
              <a:avLst/>
              <a:gdLst/>
              <a:ahLst/>
              <a:cxnLst/>
              <a:rect r="r" b="b" t="t" l="l"/>
              <a:pathLst>
                <a:path h="1106170" w="3330129">
                  <a:moveTo>
                    <a:pt x="2776408" y="1106170"/>
                  </a:moveTo>
                  <a:lnTo>
                    <a:pt x="553720" y="1106170"/>
                  </a:lnTo>
                  <a:cubicBezTo>
                    <a:pt x="247650" y="1106170"/>
                    <a:pt x="0" y="858520"/>
                    <a:pt x="0" y="553720"/>
                  </a:cubicBezTo>
                  <a:cubicBezTo>
                    <a:pt x="0" y="247650"/>
                    <a:pt x="247650" y="0"/>
                    <a:pt x="553720" y="0"/>
                  </a:cubicBezTo>
                  <a:lnTo>
                    <a:pt x="2776408" y="0"/>
                  </a:lnTo>
                  <a:cubicBezTo>
                    <a:pt x="3082478" y="0"/>
                    <a:pt x="3330129" y="247650"/>
                    <a:pt x="3330129" y="553720"/>
                  </a:cubicBezTo>
                  <a:cubicBezTo>
                    <a:pt x="3328858" y="858520"/>
                    <a:pt x="3081208" y="1106170"/>
                    <a:pt x="2776408" y="1106170"/>
                  </a:cubicBezTo>
                  <a:close/>
                </a:path>
              </a:pathLst>
            </a:custGeom>
            <a:solidFill>
              <a:srgbClr val="61B6AF"/>
            </a:solidFill>
          </p:spPr>
        </p:sp>
      </p:grpSp>
      <p:sp>
        <p:nvSpPr>
          <p:cNvPr name="Freeform 4" id="4"/>
          <p:cNvSpPr/>
          <p:nvPr/>
        </p:nvSpPr>
        <p:spPr>
          <a:xfrm flipH="false" flipV="false" rot="0">
            <a:off x="7005714" y="1198363"/>
            <a:ext cx="4276572" cy="3945137"/>
          </a:xfrm>
          <a:custGeom>
            <a:avLst/>
            <a:gdLst/>
            <a:ahLst/>
            <a:cxnLst/>
            <a:rect r="r" b="b" t="t" l="l"/>
            <a:pathLst>
              <a:path h="3945137" w="4276572">
                <a:moveTo>
                  <a:pt x="0" y="0"/>
                </a:moveTo>
                <a:lnTo>
                  <a:pt x="4276572" y="0"/>
                </a:lnTo>
                <a:lnTo>
                  <a:pt x="4276572" y="3945137"/>
                </a:lnTo>
                <a:lnTo>
                  <a:pt x="0" y="3945137"/>
                </a:lnTo>
                <a:lnTo>
                  <a:pt x="0" y="0"/>
                </a:lnTo>
                <a:close/>
              </a:path>
            </a:pathLst>
          </a:custGeom>
          <a:blipFill>
            <a:blip r:embed="rId2"/>
            <a:stretch>
              <a:fillRect l="0" t="0" r="0" b="0"/>
            </a:stretch>
          </a:blipFill>
        </p:spPr>
      </p:sp>
      <p:sp>
        <p:nvSpPr>
          <p:cNvPr name="Freeform 5" id="5"/>
          <p:cNvSpPr/>
          <p:nvPr/>
        </p:nvSpPr>
        <p:spPr>
          <a:xfrm flipH="false" flipV="false" rot="464304">
            <a:off x="-563571" y="5143500"/>
            <a:ext cx="1812977" cy="1774452"/>
          </a:xfrm>
          <a:custGeom>
            <a:avLst/>
            <a:gdLst/>
            <a:ahLst/>
            <a:cxnLst/>
            <a:rect r="r" b="b" t="t" l="l"/>
            <a:pathLst>
              <a:path h="1774452" w="1812977">
                <a:moveTo>
                  <a:pt x="0" y="0"/>
                </a:moveTo>
                <a:lnTo>
                  <a:pt x="1812978" y="0"/>
                </a:lnTo>
                <a:lnTo>
                  <a:pt x="1812978" y="1774452"/>
                </a:lnTo>
                <a:lnTo>
                  <a:pt x="0" y="1774452"/>
                </a:lnTo>
                <a:lnTo>
                  <a:pt x="0" y="0"/>
                </a:lnTo>
                <a:close/>
              </a:path>
            </a:pathLst>
          </a:custGeom>
          <a:blipFill>
            <a:blip r:embed="rId3"/>
            <a:stretch>
              <a:fillRect l="0" t="0" r="0" b="0"/>
            </a:stretch>
          </a:blipFill>
        </p:spPr>
      </p:sp>
      <p:sp>
        <p:nvSpPr>
          <p:cNvPr name="Freeform 6" id="6"/>
          <p:cNvSpPr/>
          <p:nvPr/>
        </p:nvSpPr>
        <p:spPr>
          <a:xfrm flipH="false" flipV="false" rot="-847503">
            <a:off x="3351076" y="-745183"/>
            <a:ext cx="1812977" cy="1774452"/>
          </a:xfrm>
          <a:custGeom>
            <a:avLst/>
            <a:gdLst/>
            <a:ahLst/>
            <a:cxnLst/>
            <a:rect r="r" b="b" t="t" l="l"/>
            <a:pathLst>
              <a:path h="1774452" w="1812977">
                <a:moveTo>
                  <a:pt x="0" y="0"/>
                </a:moveTo>
                <a:lnTo>
                  <a:pt x="1812977" y="0"/>
                </a:lnTo>
                <a:lnTo>
                  <a:pt x="1812977" y="1774452"/>
                </a:lnTo>
                <a:lnTo>
                  <a:pt x="0" y="1774452"/>
                </a:lnTo>
                <a:lnTo>
                  <a:pt x="0" y="0"/>
                </a:lnTo>
                <a:close/>
              </a:path>
            </a:pathLst>
          </a:custGeom>
          <a:blipFill>
            <a:blip r:embed="rId3"/>
            <a:stretch>
              <a:fillRect l="0" t="0" r="0" b="0"/>
            </a:stretch>
          </a:blipFill>
        </p:spPr>
      </p:sp>
      <p:sp>
        <p:nvSpPr>
          <p:cNvPr name="Freeform 7" id="7"/>
          <p:cNvSpPr/>
          <p:nvPr/>
        </p:nvSpPr>
        <p:spPr>
          <a:xfrm flipH="false" flipV="false" rot="720059">
            <a:off x="16897200" y="311137"/>
            <a:ext cx="1812977" cy="1774452"/>
          </a:xfrm>
          <a:custGeom>
            <a:avLst/>
            <a:gdLst/>
            <a:ahLst/>
            <a:cxnLst/>
            <a:rect r="r" b="b" t="t" l="l"/>
            <a:pathLst>
              <a:path h="1774452" w="1812977">
                <a:moveTo>
                  <a:pt x="0" y="0"/>
                </a:moveTo>
                <a:lnTo>
                  <a:pt x="1812978" y="0"/>
                </a:lnTo>
                <a:lnTo>
                  <a:pt x="1812978" y="1774451"/>
                </a:lnTo>
                <a:lnTo>
                  <a:pt x="0" y="1774451"/>
                </a:lnTo>
                <a:lnTo>
                  <a:pt x="0" y="0"/>
                </a:lnTo>
                <a:close/>
              </a:path>
            </a:pathLst>
          </a:custGeom>
          <a:blipFill>
            <a:blip r:embed="rId3"/>
            <a:stretch>
              <a:fillRect l="0" t="0" r="0" b="0"/>
            </a:stretch>
          </a:blipFill>
        </p:spPr>
      </p:sp>
      <p:sp>
        <p:nvSpPr>
          <p:cNvPr name="Freeform 8" id="8"/>
          <p:cNvSpPr/>
          <p:nvPr/>
        </p:nvSpPr>
        <p:spPr>
          <a:xfrm flipH="false" flipV="false" rot="796792">
            <a:off x="16882305" y="7983841"/>
            <a:ext cx="1812977" cy="1774452"/>
          </a:xfrm>
          <a:custGeom>
            <a:avLst/>
            <a:gdLst/>
            <a:ahLst/>
            <a:cxnLst/>
            <a:rect r="r" b="b" t="t" l="l"/>
            <a:pathLst>
              <a:path h="1774452" w="1812977">
                <a:moveTo>
                  <a:pt x="0" y="0"/>
                </a:moveTo>
                <a:lnTo>
                  <a:pt x="1812977" y="0"/>
                </a:lnTo>
                <a:lnTo>
                  <a:pt x="1812977" y="1774451"/>
                </a:lnTo>
                <a:lnTo>
                  <a:pt x="0" y="1774451"/>
                </a:lnTo>
                <a:lnTo>
                  <a:pt x="0" y="0"/>
                </a:lnTo>
                <a:close/>
              </a:path>
            </a:pathLst>
          </a:custGeom>
          <a:blipFill>
            <a:blip r:embed="rId3"/>
            <a:stretch>
              <a:fillRect l="0" t="0" r="0" b="0"/>
            </a:stretch>
          </a:blipFill>
        </p:spPr>
      </p:sp>
      <p:sp>
        <p:nvSpPr>
          <p:cNvPr name="Freeform 9" id="9"/>
          <p:cNvSpPr/>
          <p:nvPr/>
        </p:nvSpPr>
        <p:spPr>
          <a:xfrm flipH="false" flipV="false" rot="-1038138">
            <a:off x="6716304" y="9399774"/>
            <a:ext cx="1812977" cy="1774452"/>
          </a:xfrm>
          <a:custGeom>
            <a:avLst/>
            <a:gdLst/>
            <a:ahLst/>
            <a:cxnLst/>
            <a:rect r="r" b="b" t="t" l="l"/>
            <a:pathLst>
              <a:path h="1774452" w="1812977">
                <a:moveTo>
                  <a:pt x="0" y="0"/>
                </a:moveTo>
                <a:lnTo>
                  <a:pt x="1812977" y="0"/>
                </a:lnTo>
                <a:lnTo>
                  <a:pt x="1812977" y="1774452"/>
                </a:lnTo>
                <a:lnTo>
                  <a:pt x="0" y="1774452"/>
                </a:lnTo>
                <a:lnTo>
                  <a:pt x="0" y="0"/>
                </a:lnTo>
                <a:close/>
              </a:path>
            </a:pathLst>
          </a:custGeom>
          <a:blipFill>
            <a:blip r:embed="rId3"/>
            <a:stretch>
              <a:fillRect l="0" t="0" r="0" b="0"/>
            </a:stretch>
          </a:blipFill>
        </p:spPr>
      </p:sp>
      <p:sp>
        <p:nvSpPr>
          <p:cNvPr name="TextBox 10" id="10"/>
          <p:cNvSpPr txBox="true"/>
          <p:nvPr/>
        </p:nvSpPr>
        <p:spPr>
          <a:xfrm rot="0">
            <a:off x="5135748" y="5328669"/>
            <a:ext cx="8016504" cy="1276350"/>
          </a:xfrm>
          <a:prstGeom prst="rect">
            <a:avLst/>
          </a:prstGeom>
        </p:spPr>
        <p:txBody>
          <a:bodyPr anchor="t" rtlCol="false" tIns="0" lIns="0" bIns="0" rIns="0">
            <a:spAutoFit/>
          </a:bodyPr>
          <a:lstStyle/>
          <a:p>
            <a:pPr algn="ctr">
              <a:lnSpc>
                <a:spcPts val="10499"/>
              </a:lnSpc>
              <a:spcBef>
                <a:spcPct val="0"/>
              </a:spcBef>
            </a:pPr>
            <a:r>
              <a:rPr lang="en-US" sz="7499">
                <a:solidFill>
                  <a:srgbClr val="FFFBF8"/>
                </a:solidFill>
                <a:latin typeface="Baloo"/>
                <a:ea typeface="Baloo"/>
                <a:cs typeface="Baloo"/>
                <a:sym typeface="Baloo"/>
              </a:rPr>
              <a:t>Câu 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4C2"/>
        </a:solidFill>
      </p:bgPr>
    </p:bg>
    <p:spTree>
      <p:nvGrpSpPr>
        <p:cNvPr id="1" name=""/>
        <p:cNvGrpSpPr/>
        <p:nvPr/>
      </p:nvGrpSpPr>
      <p:grpSpPr>
        <a:xfrm>
          <a:off x="0" y="0"/>
          <a:ext cx="0" cy="0"/>
          <a:chOff x="0" y="0"/>
          <a:chExt cx="0" cy="0"/>
        </a:xfrm>
      </p:grpSpPr>
      <p:sp>
        <p:nvSpPr>
          <p:cNvPr name="Freeform 2" id="2"/>
          <p:cNvSpPr/>
          <p:nvPr/>
        </p:nvSpPr>
        <p:spPr>
          <a:xfrm flipH="false" flipV="false" rot="0">
            <a:off x="11503884" y="5100846"/>
            <a:ext cx="6543961" cy="5938644"/>
          </a:xfrm>
          <a:custGeom>
            <a:avLst/>
            <a:gdLst/>
            <a:ahLst/>
            <a:cxnLst/>
            <a:rect r="r" b="b" t="t" l="l"/>
            <a:pathLst>
              <a:path h="5938644" w="6543961">
                <a:moveTo>
                  <a:pt x="0" y="0"/>
                </a:moveTo>
                <a:lnTo>
                  <a:pt x="6543961" y="0"/>
                </a:lnTo>
                <a:lnTo>
                  <a:pt x="6543961" y="5938644"/>
                </a:lnTo>
                <a:lnTo>
                  <a:pt x="0" y="5938644"/>
                </a:lnTo>
                <a:lnTo>
                  <a:pt x="0" y="0"/>
                </a:lnTo>
                <a:close/>
              </a:path>
            </a:pathLst>
          </a:custGeom>
          <a:blipFill>
            <a:blip r:embed="rId2"/>
            <a:stretch>
              <a:fillRect l="0" t="0" r="0" b="0"/>
            </a:stretch>
          </a:blipFill>
        </p:spPr>
      </p:sp>
      <p:sp>
        <p:nvSpPr>
          <p:cNvPr name="Freeform 3" id="3"/>
          <p:cNvSpPr/>
          <p:nvPr/>
        </p:nvSpPr>
        <p:spPr>
          <a:xfrm flipH="false" flipV="false" rot="0">
            <a:off x="1001749" y="597603"/>
            <a:ext cx="3132724" cy="3050490"/>
          </a:xfrm>
          <a:custGeom>
            <a:avLst/>
            <a:gdLst/>
            <a:ahLst/>
            <a:cxnLst/>
            <a:rect r="r" b="b" t="t" l="l"/>
            <a:pathLst>
              <a:path h="3050490" w="3132724">
                <a:moveTo>
                  <a:pt x="0" y="0"/>
                </a:moveTo>
                <a:lnTo>
                  <a:pt x="3132724" y="0"/>
                </a:lnTo>
                <a:lnTo>
                  <a:pt x="3132724" y="3050490"/>
                </a:lnTo>
                <a:lnTo>
                  <a:pt x="0" y="3050490"/>
                </a:lnTo>
                <a:lnTo>
                  <a:pt x="0" y="0"/>
                </a:lnTo>
                <a:close/>
              </a:path>
            </a:pathLst>
          </a:custGeom>
          <a:blipFill>
            <a:blip r:embed="rId3"/>
            <a:stretch>
              <a:fillRect l="0" t="0" r="0" b="0"/>
            </a:stretch>
          </a:blipFill>
        </p:spPr>
      </p:sp>
      <p:sp>
        <p:nvSpPr>
          <p:cNvPr name="Freeform 4" id="4"/>
          <p:cNvSpPr/>
          <p:nvPr/>
        </p:nvSpPr>
        <p:spPr>
          <a:xfrm flipH="false" flipV="false" rot="0">
            <a:off x="1028700" y="3945998"/>
            <a:ext cx="992430" cy="1197502"/>
          </a:xfrm>
          <a:custGeom>
            <a:avLst/>
            <a:gdLst/>
            <a:ahLst/>
            <a:cxnLst/>
            <a:rect r="r" b="b" t="t" l="l"/>
            <a:pathLst>
              <a:path h="1197502" w="992430">
                <a:moveTo>
                  <a:pt x="0" y="0"/>
                </a:moveTo>
                <a:lnTo>
                  <a:pt x="992430" y="0"/>
                </a:lnTo>
                <a:lnTo>
                  <a:pt x="992430" y="1197502"/>
                </a:lnTo>
                <a:lnTo>
                  <a:pt x="0" y="1197502"/>
                </a:lnTo>
                <a:lnTo>
                  <a:pt x="0" y="0"/>
                </a:lnTo>
                <a:close/>
              </a:path>
            </a:pathLst>
          </a:custGeom>
          <a:blipFill>
            <a:blip r:embed="rId4"/>
            <a:stretch>
              <a:fillRect l="0" t="0" r="0" b="0"/>
            </a:stretch>
          </a:blipFill>
        </p:spPr>
      </p:sp>
      <p:sp>
        <p:nvSpPr>
          <p:cNvPr name="Freeform 5" id="5"/>
          <p:cNvSpPr/>
          <p:nvPr/>
        </p:nvSpPr>
        <p:spPr>
          <a:xfrm flipH="false" flipV="false" rot="0">
            <a:off x="3758054" y="1214447"/>
            <a:ext cx="555045" cy="669738"/>
          </a:xfrm>
          <a:custGeom>
            <a:avLst/>
            <a:gdLst/>
            <a:ahLst/>
            <a:cxnLst/>
            <a:rect r="r" b="b" t="t" l="l"/>
            <a:pathLst>
              <a:path h="669738" w="555045">
                <a:moveTo>
                  <a:pt x="0" y="0"/>
                </a:moveTo>
                <a:lnTo>
                  <a:pt x="555046" y="0"/>
                </a:lnTo>
                <a:lnTo>
                  <a:pt x="555046" y="669738"/>
                </a:lnTo>
                <a:lnTo>
                  <a:pt x="0" y="669738"/>
                </a:lnTo>
                <a:lnTo>
                  <a:pt x="0" y="0"/>
                </a:lnTo>
                <a:close/>
              </a:path>
            </a:pathLst>
          </a:custGeom>
          <a:blipFill>
            <a:blip r:embed="rId4"/>
            <a:stretch>
              <a:fillRect l="0" t="0" r="0" b="0"/>
            </a:stretch>
          </a:blipFill>
        </p:spPr>
      </p:sp>
      <p:sp>
        <p:nvSpPr>
          <p:cNvPr name="TextBox 6" id="6"/>
          <p:cNvSpPr txBox="true"/>
          <p:nvPr/>
        </p:nvSpPr>
        <p:spPr>
          <a:xfrm rot="0">
            <a:off x="4547982" y="3172086"/>
            <a:ext cx="11517621" cy="378132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2. Bình đẳng giới là gì?</a:t>
            </a:r>
          </a:p>
          <a:p>
            <a:pPr algn="l">
              <a:lnSpc>
                <a:spcPts val="4911"/>
              </a:lnSpc>
              <a:spcBef>
                <a:spcPct val="0"/>
              </a:spcBef>
            </a:pPr>
          </a:p>
          <a:p>
            <a:pPr algn="l">
              <a:lnSpc>
                <a:spcPts val="4911"/>
              </a:lnSpc>
              <a:spcBef>
                <a:spcPct val="0"/>
              </a:spcBef>
            </a:pPr>
            <a:r>
              <a:rPr lang="en-US" sz="3508">
                <a:solidFill>
                  <a:srgbClr val="000000"/>
                </a:solidFill>
                <a:latin typeface="Baloo"/>
                <a:ea typeface="Baloo"/>
                <a:cs typeface="Baloo"/>
                <a:sym typeface="Baloo"/>
              </a:rPr>
              <a:t>A. Sự khác biệt về giới tính</a:t>
            </a:r>
          </a:p>
          <a:p>
            <a:pPr algn="l">
              <a:lnSpc>
                <a:spcPts val="4911"/>
              </a:lnSpc>
              <a:spcBef>
                <a:spcPct val="0"/>
              </a:spcBef>
            </a:pPr>
            <a:r>
              <a:rPr lang="en-US" sz="3508">
                <a:solidFill>
                  <a:srgbClr val="000000"/>
                </a:solidFill>
                <a:latin typeface="Baloo"/>
                <a:ea typeface="Baloo"/>
                <a:cs typeface="Baloo"/>
                <a:sym typeface="Baloo"/>
              </a:rPr>
              <a:t>B.  Sự công bằng về quyền và cơ hội giữa nam và nữ</a:t>
            </a:r>
          </a:p>
          <a:p>
            <a:pPr algn="l">
              <a:lnSpc>
                <a:spcPts val="4911"/>
              </a:lnSpc>
              <a:spcBef>
                <a:spcPct val="0"/>
              </a:spcBef>
            </a:pPr>
            <a:r>
              <a:rPr lang="en-US" sz="3508">
                <a:solidFill>
                  <a:srgbClr val="000000"/>
                </a:solidFill>
                <a:latin typeface="Baloo"/>
                <a:ea typeface="Baloo"/>
                <a:cs typeface="Baloo"/>
                <a:sym typeface="Baloo"/>
              </a:rPr>
              <a:t>C. Sự phân biệt đối xử dựa trên giới tính</a:t>
            </a:r>
          </a:p>
          <a:p>
            <a:pPr algn="l">
              <a:lnSpc>
                <a:spcPts val="4911"/>
              </a:lnSpc>
              <a:spcBef>
                <a:spcPct val="0"/>
              </a:spcBef>
            </a:pPr>
            <a:r>
              <a:rPr lang="en-US" sz="3508">
                <a:solidFill>
                  <a:srgbClr val="000000"/>
                </a:solidFill>
                <a:latin typeface="Baloo"/>
                <a:ea typeface="Baloo"/>
                <a:cs typeface="Baloo"/>
                <a:sym typeface="Baloo"/>
              </a:rPr>
              <a:t>D. Sự ưu tiên cho nam giới trong xã hội</a:t>
            </a:r>
          </a:p>
        </p:txBody>
      </p:sp>
      <p:sp>
        <p:nvSpPr>
          <p:cNvPr name="Freeform 7" id="7"/>
          <p:cNvSpPr/>
          <p:nvPr/>
        </p:nvSpPr>
        <p:spPr>
          <a:xfrm flipH="false" flipV="false" rot="0">
            <a:off x="1524915" y="7521413"/>
            <a:ext cx="2088018" cy="2765587"/>
          </a:xfrm>
          <a:custGeom>
            <a:avLst/>
            <a:gdLst/>
            <a:ahLst/>
            <a:cxnLst/>
            <a:rect r="r" b="b" t="t" l="l"/>
            <a:pathLst>
              <a:path h="2765587" w="2088018">
                <a:moveTo>
                  <a:pt x="0" y="0"/>
                </a:moveTo>
                <a:lnTo>
                  <a:pt x="2088018" y="0"/>
                </a:lnTo>
                <a:lnTo>
                  <a:pt x="2088018" y="2765587"/>
                </a:lnTo>
                <a:lnTo>
                  <a:pt x="0" y="2765587"/>
                </a:lnTo>
                <a:lnTo>
                  <a:pt x="0" y="0"/>
                </a:lnTo>
                <a:close/>
              </a:path>
            </a:pathLst>
          </a:custGeom>
          <a:blipFill>
            <a:blip r:embed="rId5"/>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4C2"/>
        </a:solidFill>
      </p:bgPr>
    </p:bg>
    <p:spTree>
      <p:nvGrpSpPr>
        <p:cNvPr id="1" name=""/>
        <p:cNvGrpSpPr/>
        <p:nvPr/>
      </p:nvGrpSpPr>
      <p:grpSpPr>
        <a:xfrm>
          <a:off x="0" y="0"/>
          <a:ext cx="0" cy="0"/>
          <a:chOff x="0" y="0"/>
          <a:chExt cx="0" cy="0"/>
        </a:xfrm>
      </p:grpSpPr>
      <p:sp>
        <p:nvSpPr>
          <p:cNvPr name="Freeform 2" id="2"/>
          <p:cNvSpPr/>
          <p:nvPr/>
        </p:nvSpPr>
        <p:spPr>
          <a:xfrm flipH="false" flipV="false" rot="0">
            <a:off x="11503884" y="5100846"/>
            <a:ext cx="6543961" cy="5938644"/>
          </a:xfrm>
          <a:custGeom>
            <a:avLst/>
            <a:gdLst/>
            <a:ahLst/>
            <a:cxnLst/>
            <a:rect r="r" b="b" t="t" l="l"/>
            <a:pathLst>
              <a:path h="5938644" w="6543961">
                <a:moveTo>
                  <a:pt x="0" y="0"/>
                </a:moveTo>
                <a:lnTo>
                  <a:pt x="6543961" y="0"/>
                </a:lnTo>
                <a:lnTo>
                  <a:pt x="6543961" y="5938644"/>
                </a:lnTo>
                <a:lnTo>
                  <a:pt x="0" y="5938644"/>
                </a:lnTo>
                <a:lnTo>
                  <a:pt x="0" y="0"/>
                </a:lnTo>
                <a:close/>
              </a:path>
            </a:pathLst>
          </a:custGeom>
          <a:blipFill>
            <a:blip r:embed="rId2"/>
            <a:stretch>
              <a:fillRect l="0" t="0" r="0" b="0"/>
            </a:stretch>
          </a:blipFill>
        </p:spPr>
      </p:sp>
      <p:sp>
        <p:nvSpPr>
          <p:cNvPr name="Freeform 3" id="3"/>
          <p:cNvSpPr/>
          <p:nvPr/>
        </p:nvSpPr>
        <p:spPr>
          <a:xfrm flipH="false" flipV="false" rot="0">
            <a:off x="1001749" y="597603"/>
            <a:ext cx="3132724" cy="3050490"/>
          </a:xfrm>
          <a:custGeom>
            <a:avLst/>
            <a:gdLst/>
            <a:ahLst/>
            <a:cxnLst/>
            <a:rect r="r" b="b" t="t" l="l"/>
            <a:pathLst>
              <a:path h="3050490" w="3132724">
                <a:moveTo>
                  <a:pt x="0" y="0"/>
                </a:moveTo>
                <a:lnTo>
                  <a:pt x="3132724" y="0"/>
                </a:lnTo>
                <a:lnTo>
                  <a:pt x="3132724" y="3050490"/>
                </a:lnTo>
                <a:lnTo>
                  <a:pt x="0" y="3050490"/>
                </a:lnTo>
                <a:lnTo>
                  <a:pt x="0" y="0"/>
                </a:lnTo>
                <a:close/>
              </a:path>
            </a:pathLst>
          </a:custGeom>
          <a:blipFill>
            <a:blip r:embed="rId3"/>
            <a:stretch>
              <a:fillRect l="0" t="0" r="0" b="0"/>
            </a:stretch>
          </a:blipFill>
        </p:spPr>
      </p:sp>
      <p:sp>
        <p:nvSpPr>
          <p:cNvPr name="Freeform 4" id="4"/>
          <p:cNvSpPr/>
          <p:nvPr/>
        </p:nvSpPr>
        <p:spPr>
          <a:xfrm flipH="false" flipV="false" rot="0">
            <a:off x="1028700" y="3945998"/>
            <a:ext cx="992430" cy="1197502"/>
          </a:xfrm>
          <a:custGeom>
            <a:avLst/>
            <a:gdLst/>
            <a:ahLst/>
            <a:cxnLst/>
            <a:rect r="r" b="b" t="t" l="l"/>
            <a:pathLst>
              <a:path h="1197502" w="992430">
                <a:moveTo>
                  <a:pt x="0" y="0"/>
                </a:moveTo>
                <a:lnTo>
                  <a:pt x="992430" y="0"/>
                </a:lnTo>
                <a:lnTo>
                  <a:pt x="992430" y="1197502"/>
                </a:lnTo>
                <a:lnTo>
                  <a:pt x="0" y="1197502"/>
                </a:lnTo>
                <a:lnTo>
                  <a:pt x="0" y="0"/>
                </a:lnTo>
                <a:close/>
              </a:path>
            </a:pathLst>
          </a:custGeom>
          <a:blipFill>
            <a:blip r:embed="rId4"/>
            <a:stretch>
              <a:fillRect l="0" t="0" r="0" b="0"/>
            </a:stretch>
          </a:blipFill>
        </p:spPr>
      </p:sp>
      <p:sp>
        <p:nvSpPr>
          <p:cNvPr name="Freeform 5" id="5"/>
          <p:cNvSpPr/>
          <p:nvPr/>
        </p:nvSpPr>
        <p:spPr>
          <a:xfrm flipH="false" flipV="false" rot="0">
            <a:off x="3758054" y="1214447"/>
            <a:ext cx="555045" cy="669738"/>
          </a:xfrm>
          <a:custGeom>
            <a:avLst/>
            <a:gdLst/>
            <a:ahLst/>
            <a:cxnLst/>
            <a:rect r="r" b="b" t="t" l="l"/>
            <a:pathLst>
              <a:path h="669738" w="555045">
                <a:moveTo>
                  <a:pt x="0" y="0"/>
                </a:moveTo>
                <a:lnTo>
                  <a:pt x="555046" y="0"/>
                </a:lnTo>
                <a:lnTo>
                  <a:pt x="555046" y="669738"/>
                </a:lnTo>
                <a:lnTo>
                  <a:pt x="0" y="669738"/>
                </a:lnTo>
                <a:lnTo>
                  <a:pt x="0" y="0"/>
                </a:lnTo>
                <a:close/>
              </a:path>
            </a:pathLst>
          </a:custGeom>
          <a:blipFill>
            <a:blip r:embed="rId4"/>
            <a:stretch>
              <a:fillRect l="0" t="0" r="0" b="0"/>
            </a:stretch>
          </a:blipFill>
        </p:spPr>
      </p:sp>
      <p:sp>
        <p:nvSpPr>
          <p:cNvPr name="TextBox 6" id="6"/>
          <p:cNvSpPr txBox="true"/>
          <p:nvPr/>
        </p:nvSpPr>
        <p:spPr>
          <a:xfrm rot="0">
            <a:off x="4313100" y="3172086"/>
            <a:ext cx="11517621" cy="3781320"/>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2. Bình đẳng giới là gì?</a:t>
            </a:r>
          </a:p>
          <a:p>
            <a:pPr algn="l">
              <a:lnSpc>
                <a:spcPts val="4911"/>
              </a:lnSpc>
              <a:spcBef>
                <a:spcPct val="0"/>
              </a:spcBef>
            </a:pPr>
          </a:p>
          <a:p>
            <a:pPr algn="l">
              <a:lnSpc>
                <a:spcPts val="4911"/>
              </a:lnSpc>
              <a:spcBef>
                <a:spcPct val="0"/>
              </a:spcBef>
            </a:pPr>
            <a:r>
              <a:rPr lang="en-US" sz="3508">
                <a:solidFill>
                  <a:srgbClr val="000000"/>
                </a:solidFill>
                <a:latin typeface="Baloo"/>
                <a:ea typeface="Baloo"/>
                <a:cs typeface="Baloo"/>
                <a:sym typeface="Baloo"/>
              </a:rPr>
              <a:t>A. Sự khác biệt về giới tính</a:t>
            </a:r>
          </a:p>
          <a:p>
            <a:pPr algn="l">
              <a:lnSpc>
                <a:spcPts val="4911"/>
              </a:lnSpc>
              <a:spcBef>
                <a:spcPct val="0"/>
              </a:spcBef>
            </a:pPr>
            <a:r>
              <a:rPr lang="en-US" sz="3508">
                <a:solidFill>
                  <a:srgbClr val="7ED957"/>
                </a:solidFill>
                <a:latin typeface="Baloo"/>
                <a:ea typeface="Baloo"/>
                <a:cs typeface="Baloo"/>
                <a:sym typeface="Baloo"/>
              </a:rPr>
              <a:t>B.  Sự công bằng về quyền và cơ hội giữa nam và nữ</a:t>
            </a:r>
          </a:p>
          <a:p>
            <a:pPr algn="l">
              <a:lnSpc>
                <a:spcPts val="4911"/>
              </a:lnSpc>
              <a:spcBef>
                <a:spcPct val="0"/>
              </a:spcBef>
            </a:pPr>
            <a:r>
              <a:rPr lang="en-US" sz="3508">
                <a:solidFill>
                  <a:srgbClr val="000000"/>
                </a:solidFill>
                <a:latin typeface="Baloo"/>
                <a:ea typeface="Baloo"/>
                <a:cs typeface="Baloo"/>
                <a:sym typeface="Baloo"/>
              </a:rPr>
              <a:t>C. Sự phân biệt đối xử dựa trên giới tính</a:t>
            </a:r>
          </a:p>
          <a:p>
            <a:pPr algn="l">
              <a:lnSpc>
                <a:spcPts val="4911"/>
              </a:lnSpc>
              <a:spcBef>
                <a:spcPct val="0"/>
              </a:spcBef>
            </a:pPr>
            <a:r>
              <a:rPr lang="en-US" sz="3508">
                <a:solidFill>
                  <a:srgbClr val="000000"/>
                </a:solidFill>
                <a:latin typeface="Baloo"/>
                <a:ea typeface="Baloo"/>
                <a:cs typeface="Baloo"/>
                <a:sym typeface="Baloo"/>
              </a:rPr>
              <a:t>D. Sự ưu tiên cho nam giới trong xã hội</a:t>
            </a:r>
          </a:p>
        </p:txBody>
      </p:sp>
      <p:sp>
        <p:nvSpPr>
          <p:cNvPr name="Freeform 7" id="7"/>
          <p:cNvSpPr/>
          <p:nvPr/>
        </p:nvSpPr>
        <p:spPr>
          <a:xfrm flipH="false" flipV="false" rot="0">
            <a:off x="1524915" y="7521413"/>
            <a:ext cx="2088018" cy="2765587"/>
          </a:xfrm>
          <a:custGeom>
            <a:avLst/>
            <a:gdLst/>
            <a:ahLst/>
            <a:cxnLst/>
            <a:rect r="r" b="b" t="t" l="l"/>
            <a:pathLst>
              <a:path h="2765587" w="2088018">
                <a:moveTo>
                  <a:pt x="0" y="0"/>
                </a:moveTo>
                <a:lnTo>
                  <a:pt x="2088018" y="0"/>
                </a:lnTo>
                <a:lnTo>
                  <a:pt x="2088018" y="2765587"/>
                </a:lnTo>
                <a:lnTo>
                  <a:pt x="0" y="2765587"/>
                </a:lnTo>
                <a:lnTo>
                  <a:pt x="0" y="0"/>
                </a:lnTo>
                <a:close/>
              </a:path>
            </a:pathLst>
          </a:custGeom>
          <a:blipFill>
            <a:blip r:embed="rId5"/>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E0EC"/>
        </a:solidFill>
      </p:bgPr>
    </p:bg>
    <p:spTree>
      <p:nvGrpSpPr>
        <p:cNvPr id="1" name=""/>
        <p:cNvGrpSpPr/>
        <p:nvPr/>
      </p:nvGrpSpPr>
      <p:grpSpPr>
        <a:xfrm>
          <a:off x="0" y="0"/>
          <a:ext cx="0" cy="0"/>
          <a:chOff x="0" y="0"/>
          <a:chExt cx="0" cy="0"/>
        </a:xfrm>
      </p:grpSpPr>
      <p:grpSp>
        <p:nvGrpSpPr>
          <p:cNvPr name="Group 2" id="2"/>
          <p:cNvGrpSpPr/>
          <p:nvPr/>
        </p:nvGrpSpPr>
        <p:grpSpPr>
          <a:xfrm rot="0">
            <a:off x="1588901" y="1423905"/>
            <a:ext cx="15110198" cy="8121407"/>
            <a:chOff x="0" y="0"/>
            <a:chExt cx="20146931" cy="10828543"/>
          </a:xfrm>
        </p:grpSpPr>
        <p:sp>
          <p:nvSpPr>
            <p:cNvPr name="Freeform 3" id="3"/>
            <p:cNvSpPr/>
            <p:nvPr/>
          </p:nvSpPr>
          <p:spPr>
            <a:xfrm flipH="false" flipV="false" rot="0">
              <a:off x="9318388" y="0"/>
              <a:ext cx="10828543" cy="10828543"/>
            </a:xfrm>
            <a:custGeom>
              <a:avLst/>
              <a:gdLst/>
              <a:ahLst/>
              <a:cxnLst/>
              <a:rect r="r" b="b" t="t" l="l"/>
              <a:pathLst>
                <a:path h="10828543" w="10828543">
                  <a:moveTo>
                    <a:pt x="0" y="0"/>
                  </a:moveTo>
                  <a:lnTo>
                    <a:pt x="10828543" y="0"/>
                  </a:lnTo>
                  <a:lnTo>
                    <a:pt x="10828543" y="10828543"/>
                  </a:lnTo>
                  <a:lnTo>
                    <a:pt x="0" y="1082854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10828543" cy="10828543"/>
            </a:xfrm>
            <a:custGeom>
              <a:avLst/>
              <a:gdLst/>
              <a:ahLst/>
              <a:cxnLst/>
              <a:rect r="r" b="b" t="t" l="l"/>
              <a:pathLst>
                <a:path h="10828543" w="10828543">
                  <a:moveTo>
                    <a:pt x="0" y="0"/>
                  </a:moveTo>
                  <a:lnTo>
                    <a:pt x="10828543" y="0"/>
                  </a:lnTo>
                  <a:lnTo>
                    <a:pt x="10828543" y="10828543"/>
                  </a:lnTo>
                  <a:lnTo>
                    <a:pt x="0" y="1082854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2911644" y="-1413752"/>
            <a:ext cx="5997092" cy="4884904"/>
          </a:xfrm>
          <a:custGeom>
            <a:avLst/>
            <a:gdLst/>
            <a:ahLst/>
            <a:cxnLst/>
            <a:rect r="r" b="b" t="t" l="l"/>
            <a:pathLst>
              <a:path h="4884904" w="5997092">
                <a:moveTo>
                  <a:pt x="0" y="0"/>
                </a:moveTo>
                <a:lnTo>
                  <a:pt x="5997092" y="0"/>
                </a:lnTo>
                <a:lnTo>
                  <a:pt x="5997092" y="4884904"/>
                </a:lnTo>
                <a:lnTo>
                  <a:pt x="0" y="4884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149" y="7216577"/>
            <a:ext cx="5997092" cy="4884904"/>
          </a:xfrm>
          <a:custGeom>
            <a:avLst/>
            <a:gdLst/>
            <a:ahLst/>
            <a:cxnLst/>
            <a:rect r="r" b="b" t="t" l="l"/>
            <a:pathLst>
              <a:path h="4884904" w="5997092">
                <a:moveTo>
                  <a:pt x="0" y="0"/>
                </a:moveTo>
                <a:lnTo>
                  <a:pt x="5997091" y="0"/>
                </a:lnTo>
                <a:lnTo>
                  <a:pt x="5997091" y="4884904"/>
                </a:lnTo>
                <a:lnTo>
                  <a:pt x="0" y="4884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73801" y="8638576"/>
            <a:ext cx="3185499" cy="619724"/>
          </a:xfrm>
          <a:custGeom>
            <a:avLst/>
            <a:gdLst/>
            <a:ahLst/>
            <a:cxnLst/>
            <a:rect r="r" b="b" t="t" l="l"/>
            <a:pathLst>
              <a:path h="619724" w="3185499">
                <a:moveTo>
                  <a:pt x="0" y="0"/>
                </a:moveTo>
                <a:lnTo>
                  <a:pt x="3185499" y="0"/>
                </a:lnTo>
                <a:lnTo>
                  <a:pt x="3185499" y="619724"/>
                </a:lnTo>
                <a:lnTo>
                  <a:pt x="0" y="619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1338562"/>
            <a:ext cx="3185499" cy="619724"/>
          </a:xfrm>
          <a:custGeom>
            <a:avLst/>
            <a:gdLst/>
            <a:ahLst/>
            <a:cxnLst/>
            <a:rect r="r" b="b" t="t" l="l"/>
            <a:pathLst>
              <a:path h="619724" w="3185499">
                <a:moveTo>
                  <a:pt x="0" y="0"/>
                </a:moveTo>
                <a:lnTo>
                  <a:pt x="3185499" y="0"/>
                </a:lnTo>
                <a:lnTo>
                  <a:pt x="3185499" y="619725"/>
                </a:lnTo>
                <a:lnTo>
                  <a:pt x="0" y="6197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94129" y="3880591"/>
            <a:ext cx="1254641" cy="1413680"/>
          </a:xfrm>
          <a:custGeom>
            <a:avLst/>
            <a:gdLst/>
            <a:ahLst/>
            <a:cxnLst/>
            <a:rect r="r" b="b" t="t" l="l"/>
            <a:pathLst>
              <a:path h="1413680" w="1254641">
                <a:moveTo>
                  <a:pt x="0" y="0"/>
                </a:moveTo>
                <a:lnTo>
                  <a:pt x="1254641" y="0"/>
                </a:lnTo>
                <a:lnTo>
                  <a:pt x="1254641" y="1413681"/>
                </a:lnTo>
                <a:lnTo>
                  <a:pt x="0" y="14136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766916" y="5143500"/>
            <a:ext cx="1254641" cy="1413680"/>
          </a:xfrm>
          <a:custGeom>
            <a:avLst/>
            <a:gdLst/>
            <a:ahLst/>
            <a:cxnLst/>
            <a:rect r="r" b="b" t="t" l="l"/>
            <a:pathLst>
              <a:path h="1413680" w="1254641">
                <a:moveTo>
                  <a:pt x="0" y="0"/>
                </a:moveTo>
                <a:lnTo>
                  <a:pt x="1254642" y="0"/>
                </a:lnTo>
                <a:lnTo>
                  <a:pt x="1254642" y="1413680"/>
                </a:lnTo>
                <a:lnTo>
                  <a:pt x="0" y="1413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1328635" y="574723"/>
            <a:ext cx="1144168" cy="1271298"/>
          </a:xfrm>
          <a:custGeom>
            <a:avLst/>
            <a:gdLst/>
            <a:ahLst/>
            <a:cxnLst/>
            <a:rect r="r" b="b" t="t" l="l"/>
            <a:pathLst>
              <a:path h="1271298" w="1144168">
                <a:moveTo>
                  <a:pt x="0" y="0"/>
                </a:moveTo>
                <a:lnTo>
                  <a:pt x="1144168" y="0"/>
                </a:lnTo>
                <a:lnTo>
                  <a:pt x="1144168" y="1271298"/>
                </a:lnTo>
                <a:lnTo>
                  <a:pt x="0" y="12712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1491726" y="9258300"/>
            <a:ext cx="1593819" cy="1340800"/>
          </a:xfrm>
          <a:custGeom>
            <a:avLst/>
            <a:gdLst/>
            <a:ahLst/>
            <a:cxnLst/>
            <a:rect r="r" b="b" t="t" l="l"/>
            <a:pathLst>
              <a:path h="1340800" w="1593819">
                <a:moveTo>
                  <a:pt x="0" y="0"/>
                </a:moveTo>
                <a:lnTo>
                  <a:pt x="1593819" y="0"/>
                </a:lnTo>
                <a:lnTo>
                  <a:pt x="1593819" y="1340800"/>
                </a:lnTo>
                <a:lnTo>
                  <a:pt x="0" y="1340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4979959" y="-312100"/>
            <a:ext cx="1593819" cy="1340800"/>
          </a:xfrm>
          <a:custGeom>
            <a:avLst/>
            <a:gdLst/>
            <a:ahLst/>
            <a:cxnLst/>
            <a:rect r="r" b="b" t="t" l="l"/>
            <a:pathLst>
              <a:path h="1340800" w="1593819">
                <a:moveTo>
                  <a:pt x="0" y="0"/>
                </a:moveTo>
                <a:lnTo>
                  <a:pt x="1593818" y="0"/>
                </a:lnTo>
                <a:lnTo>
                  <a:pt x="1593818" y="1340800"/>
                </a:lnTo>
                <a:lnTo>
                  <a:pt x="0" y="1340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725484" y="9258300"/>
            <a:ext cx="837031" cy="801457"/>
          </a:xfrm>
          <a:custGeom>
            <a:avLst/>
            <a:gdLst/>
            <a:ahLst/>
            <a:cxnLst/>
            <a:rect r="r" b="b" t="t" l="l"/>
            <a:pathLst>
              <a:path h="801457" w="837031">
                <a:moveTo>
                  <a:pt x="0" y="0"/>
                </a:moveTo>
                <a:lnTo>
                  <a:pt x="837032" y="0"/>
                </a:lnTo>
                <a:lnTo>
                  <a:pt x="837032" y="801457"/>
                </a:lnTo>
                <a:lnTo>
                  <a:pt x="0" y="8014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6910156" y="4216223"/>
            <a:ext cx="698287" cy="668610"/>
          </a:xfrm>
          <a:custGeom>
            <a:avLst/>
            <a:gdLst/>
            <a:ahLst/>
            <a:cxnLst/>
            <a:rect r="r" b="b" t="t" l="l"/>
            <a:pathLst>
              <a:path h="668610" w="698287">
                <a:moveTo>
                  <a:pt x="0" y="0"/>
                </a:moveTo>
                <a:lnTo>
                  <a:pt x="698288" y="0"/>
                </a:lnTo>
                <a:lnTo>
                  <a:pt x="698288" y="668609"/>
                </a:lnTo>
                <a:lnTo>
                  <a:pt x="0" y="6686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8141683" y="1338562"/>
            <a:ext cx="868436" cy="831528"/>
          </a:xfrm>
          <a:custGeom>
            <a:avLst/>
            <a:gdLst/>
            <a:ahLst/>
            <a:cxnLst/>
            <a:rect r="r" b="b" t="t" l="l"/>
            <a:pathLst>
              <a:path h="831528" w="868436">
                <a:moveTo>
                  <a:pt x="0" y="0"/>
                </a:moveTo>
                <a:lnTo>
                  <a:pt x="868437" y="0"/>
                </a:lnTo>
                <a:lnTo>
                  <a:pt x="868437" y="831528"/>
                </a:lnTo>
                <a:lnTo>
                  <a:pt x="0" y="83152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2149102" y="8480459"/>
            <a:ext cx="900133" cy="1178570"/>
          </a:xfrm>
          <a:custGeom>
            <a:avLst/>
            <a:gdLst/>
            <a:ahLst/>
            <a:cxnLst/>
            <a:rect r="r" b="b" t="t" l="l"/>
            <a:pathLst>
              <a:path h="1178570" w="900133">
                <a:moveTo>
                  <a:pt x="0" y="0"/>
                </a:moveTo>
                <a:lnTo>
                  <a:pt x="900132" y="0"/>
                </a:lnTo>
                <a:lnTo>
                  <a:pt x="900132" y="1178570"/>
                </a:lnTo>
                <a:lnTo>
                  <a:pt x="0" y="117857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15460124" y="779717"/>
            <a:ext cx="900133" cy="1178570"/>
          </a:xfrm>
          <a:custGeom>
            <a:avLst/>
            <a:gdLst/>
            <a:ahLst/>
            <a:cxnLst/>
            <a:rect r="r" b="b" t="t" l="l"/>
            <a:pathLst>
              <a:path h="1178570" w="900133">
                <a:moveTo>
                  <a:pt x="0" y="0"/>
                </a:moveTo>
                <a:lnTo>
                  <a:pt x="900132" y="0"/>
                </a:lnTo>
                <a:lnTo>
                  <a:pt x="900132" y="1178570"/>
                </a:lnTo>
                <a:lnTo>
                  <a:pt x="0" y="117857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9" id="19"/>
          <p:cNvGrpSpPr/>
          <p:nvPr/>
        </p:nvGrpSpPr>
        <p:grpSpPr>
          <a:xfrm rot="0">
            <a:off x="3940059" y="4025339"/>
            <a:ext cx="10407882" cy="3458509"/>
            <a:chOff x="0" y="0"/>
            <a:chExt cx="3328858" cy="1106170"/>
          </a:xfrm>
        </p:grpSpPr>
        <p:sp>
          <p:nvSpPr>
            <p:cNvPr name="Freeform 20" id="20"/>
            <p:cNvSpPr/>
            <p:nvPr/>
          </p:nvSpPr>
          <p:spPr>
            <a:xfrm flipH="false" flipV="false" rot="0">
              <a:off x="0" y="0"/>
              <a:ext cx="3330129" cy="1106170"/>
            </a:xfrm>
            <a:custGeom>
              <a:avLst/>
              <a:gdLst/>
              <a:ahLst/>
              <a:cxnLst/>
              <a:rect r="r" b="b" t="t" l="l"/>
              <a:pathLst>
                <a:path h="1106170" w="3330129">
                  <a:moveTo>
                    <a:pt x="2776408" y="1106170"/>
                  </a:moveTo>
                  <a:lnTo>
                    <a:pt x="553720" y="1106170"/>
                  </a:lnTo>
                  <a:cubicBezTo>
                    <a:pt x="247650" y="1106170"/>
                    <a:pt x="0" y="858520"/>
                    <a:pt x="0" y="553720"/>
                  </a:cubicBezTo>
                  <a:cubicBezTo>
                    <a:pt x="0" y="247650"/>
                    <a:pt x="247650" y="0"/>
                    <a:pt x="553720" y="0"/>
                  </a:cubicBezTo>
                  <a:lnTo>
                    <a:pt x="2776408" y="0"/>
                  </a:lnTo>
                  <a:cubicBezTo>
                    <a:pt x="3082478" y="0"/>
                    <a:pt x="3330129" y="247650"/>
                    <a:pt x="3330129" y="553720"/>
                  </a:cubicBezTo>
                  <a:cubicBezTo>
                    <a:pt x="3328858" y="858520"/>
                    <a:pt x="3081208" y="1106170"/>
                    <a:pt x="2776408" y="1106170"/>
                  </a:cubicBezTo>
                  <a:close/>
                </a:path>
              </a:pathLst>
            </a:custGeom>
            <a:solidFill>
              <a:srgbClr val="61B6AF"/>
            </a:solidFill>
          </p:spPr>
        </p:sp>
      </p:grpSp>
      <p:sp>
        <p:nvSpPr>
          <p:cNvPr name="Freeform 21" id="21"/>
          <p:cNvSpPr/>
          <p:nvPr/>
        </p:nvSpPr>
        <p:spPr>
          <a:xfrm flipH="false" flipV="false" rot="0">
            <a:off x="7111867" y="1958287"/>
            <a:ext cx="3818578" cy="3412854"/>
          </a:xfrm>
          <a:custGeom>
            <a:avLst/>
            <a:gdLst/>
            <a:ahLst/>
            <a:cxnLst/>
            <a:rect r="r" b="b" t="t" l="l"/>
            <a:pathLst>
              <a:path h="3412854" w="3818578">
                <a:moveTo>
                  <a:pt x="0" y="0"/>
                </a:moveTo>
                <a:lnTo>
                  <a:pt x="3818577" y="0"/>
                </a:lnTo>
                <a:lnTo>
                  <a:pt x="3818577" y="3412853"/>
                </a:lnTo>
                <a:lnTo>
                  <a:pt x="0" y="3412853"/>
                </a:lnTo>
                <a:lnTo>
                  <a:pt x="0" y="0"/>
                </a:lnTo>
                <a:close/>
              </a:path>
            </a:pathLst>
          </a:custGeom>
          <a:blipFill>
            <a:blip r:embed="rId22"/>
            <a:stretch>
              <a:fillRect l="0" t="0" r="0" b="0"/>
            </a:stretch>
          </a:blipFill>
        </p:spPr>
      </p:sp>
      <p:sp>
        <p:nvSpPr>
          <p:cNvPr name="Freeform 22" id="22"/>
          <p:cNvSpPr/>
          <p:nvPr/>
        </p:nvSpPr>
        <p:spPr>
          <a:xfrm flipH="false" flipV="false" rot="0">
            <a:off x="13768545" y="3574859"/>
            <a:ext cx="1158791" cy="900960"/>
          </a:xfrm>
          <a:custGeom>
            <a:avLst/>
            <a:gdLst/>
            <a:ahLst/>
            <a:cxnLst/>
            <a:rect r="r" b="b" t="t" l="l"/>
            <a:pathLst>
              <a:path h="900960" w="1158791">
                <a:moveTo>
                  <a:pt x="0" y="0"/>
                </a:moveTo>
                <a:lnTo>
                  <a:pt x="1158792" y="0"/>
                </a:lnTo>
                <a:lnTo>
                  <a:pt x="1158792" y="900961"/>
                </a:lnTo>
                <a:lnTo>
                  <a:pt x="0" y="900961"/>
                </a:lnTo>
                <a:lnTo>
                  <a:pt x="0" y="0"/>
                </a:lnTo>
                <a:close/>
              </a:path>
            </a:pathLst>
          </a:custGeom>
          <a:blipFill>
            <a:blip r:embed="rId23"/>
            <a:stretch>
              <a:fillRect l="0" t="0" r="0" b="0"/>
            </a:stretch>
          </a:blipFill>
        </p:spPr>
      </p:sp>
      <p:sp>
        <p:nvSpPr>
          <p:cNvPr name="TextBox 23" id="23"/>
          <p:cNvSpPr txBox="true"/>
          <p:nvPr/>
        </p:nvSpPr>
        <p:spPr>
          <a:xfrm rot="0">
            <a:off x="5135748" y="5328669"/>
            <a:ext cx="8016504" cy="1276350"/>
          </a:xfrm>
          <a:prstGeom prst="rect">
            <a:avLst/>
          </a:prstGeom>
        </p:spPr>
        <p:txBody>
          <a:bodyPr anchor="t" rtlCol="false" tIns="0" lIns="0" bIns="0" rIns="0">
            <a:spAutoFit/>
          </a:bodyPr>
          <a:lstStyle/>
          <a:p>
            <a:pPr algn="ctr">
              <a:lnSpc>
                <a:spcPts val="10499"/>
              </a:lnSpc>
              <a:spcBef>
                <a:spcPct val="0"/>
              </a:spcBef>
            </a:pPr>
            <a:r>
              <a:rPr lang="en-US" sz="7499">
                <a:solidFill>
                  <a:srgbClr val="FFFBF8"/>
                </a:solidFill>
                <a:latin typeface="Baloo"/>
                <a:ea typeface="Baloo"/>
                <a:cs typeface="Baloo"/>
                <a:sym typeface="Baloo"/>
              </a:rPr>
              <a:t>Câu 3</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E0EC"/>
        </a:solidFill>
      </p:bgPr>
    </p:bg>
    <p:spTree>
      <p:nvGrpSpPr>
        <p:cNvPr id="1" name=""/>
        <p:cNvGrpSpPr/>
        <p:nvPr/>
      </p:nvGrpSpPr>
      <p:grpSpPr>
        <a:xfrm>
          <a:off x="0" y="0"/>
          <a:ext cx="0" cy="0"/>
          <a:chOff x="0" y="0"/>
          <a:chExt cx="0" cy="0"/>
        </a:xfrm>
      </p:grpSpPr>
      <p:sp>
        <p:nvSpPr>
          <p:cNvPr name="Freeform 2" id="2"/>
          <p:cNvSpPr/>
          <p:nvPr/>
        </p:nvSpPr>
        <p:spPr>
          <a:xfrm flipH="false" flipV="false" rot="0">
            <a:off x="8527129" y="720238"/>
            <a:ext cx="8846524" cy="8846524"/>
          </a:xfrm>
          <a:custGeom>
            <a:avLst/>
            <a:gdLst/>
            <a:ahLst/>
            <a:cxnLst/>
            <a:rect r="r" b="b" t="t" l="l"/>
            <a:pathLst>
              <a:path h="8846524" w="8846524">
                <a:moveTo>
                  <a:pt x="0" y="0"/>
                </a:moveTo>
                <a:lnTo>
                  <a:pt x="8846525" y="0"/>
                </a:lnTo>
                <a:lnTo>
                  <a:pt x="8846525" y="8846524"/>
                </a:lnTo>
                <a:lnTo>
                  <a:pt x="0" y="884652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346" y="720238"/>
            <a:ext cx="8846524" cy="8846524"/>
          </a:xfrm>
          <a:custGeom>
            <a:avLst/>
            <a:gdLst/>
            <a:ahLst/>
            <a:cxnLst/>
            <a:rect r="r" b="b" t="t" l="l"/>
            <a:pathLst>
              <a:path h="8846524" w="8846524">
                <a:moveTo>
                  <a:pt x="0" y="0"/>
                </a:moveTo>
                <a:lnTo>
                  <a:pt x="8846525" y="0"/>
                </a:lnTo>
                <a:lnTo>
                  <a:pt x="8846525" y="8846524"/>
                </a:lnTo>
                <a:lnTo>
                  <a:pt x="0" y="884652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36953" y="249604"/>
            <a:ext cx="1819341" cy="1580553"/>
          </a:xfrm>
          <a:custGeom>
            <a:avLst/>
            <a:gdLst/>
            <a:ahLst/>
            <a:cxnLst/>
            <a:rect r="r" b="b" t="t" l="l"/>
            <a:pathLst>
              <a:path h="1580553" w="1819341">
                <a:moveTo>
                  <a:pt x="0" y="0"/>
                </a:moveTo>
                <a:lnTo>
                  <a:pt x="1819341" y="0"/>
                </a:lnTo>
                <a:lnTo>
                  <a:pt x="1819341" y="1580553"/>
                </a:lnTo>
                <a:lnTo>
                  <a:pt x="0" y="15805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578852" y="9258300"/>
            <a:ext cx="3185499" cy="619724"/>
          </a:xfrm>
          <a:custGeom>
            <a:avLst/>
            <a:gdLst/>
            <a:ahLst/>
            <a:cxnLst/>
            <a:rect r="r" b="b" t="t" l="l"/>
            <a:pathLst>
              <a:path h="619724" w="3185499">
                <a:moveTo>
                  <a:pt x="0" y="0"/>
                </a:moveTo>
                <a:lnTo>
                  <a:pt x="3185499" y="0"/>
                </a:lnTo>
                <a:lnTo>
                  <a:pt x="3185499" y="619724"/>
                </a:lnTo>
                <a:lnTo>
                  <a:pt x="0" y="619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697425" y="0"/>
            <a:ext cx="2028525" cy="2547598"/>
          </a:xfrm>
          <a:custGeom>
            <a:avLst/>
            <a:gdLst/>
            <a:ahLst/>
            <a:cxnLst/>
            <a:rect r="r" b="b" t="t" l="l"/>
            <a:pathLst>
              <a:path h="2547598" w="2028525">
                <a:moveTo>
                  <a:pt x="0" y="0"/>
                </a:moveTo>
                <a:lnTo>
                  <a:pt x="2028525" y="0"/>
                </a:lnTo>
                <a:lnTo>
                  <a:pt x="2028525" y="2547598"/>
                </a:lnTo>
                <a:lnTo>
                  <a:pt x="0" y="2547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78634" y="8699455"/>
            <a:ext cx="900133" cy="1178570"/>
          </a:xfrm>
          <a:custGeom>
            <a:avLst/>
            <a:gdLst/>
            <a:ahLst/>
            <a:cxnLst/>
            <a:rect r="r" b="b" t="t" l="l"/>
            <a:pathLst>
              <a:path h="1178570" w="900133">
                <a:moveTo>
                  <a:pt x="0" y="0"/>
                </a:moveTo>
                <a:lnTo>
                  <a:pt x="900132" y="0"/>
                </a:lnTo>
                <a:lnTo>
                  <a:pt x="900132" y="1178569"/>
                </a:lnTo>
                <a:lnTo>
                  <a:pt x="0" y="11785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868201" y="3214688"/>
            <a:ext cx="14590514" cy="37814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3. Tầm quan trọng của bình đẳng giới trong xã hội hiện đại là gì?</a:t>
            </a:r>
          </a:p>
          <a:p>
            <a:pPr algn="l">
              <a:lnSpc>
                <a:spcPts val="4900"/>
              </a:lnSpc>
              <a:spcBef>
                <a:spcPct val="0"/>
              </a:spcBef>
            </a:pPr>
          </a:p>
          <a:p>
            <a:pPr algn="l">
              <a:lnSpc>
                <a:spcPts val="4900"/>
              </a:lnSpc>
              <a:spcBef>
                <a:spcPct val="0"/>
              </a:spcBef>
            </a:pPr>
            <a:r>
              <a:rPr lang="en-US" sz="3500">
                <a:solidFill>
                  <a:srgbClr val="000000"/>
                </a:solidFill>
                <a:latin typeface="Baloo"/>
                <a:ea typeface="Baloo"/>
                <a:cs typeface="Baloo"/>
                <a:sym typeface="Baloo"/>
              </a:rPr>
              <a:t>A. Giảm thiểu sự bất bình đẳng trong giáo dục và lao động</a:t>
            </a:r>
          </a:p>
          <a:p>
            <a:pPr algn="l">
              <a:lnSpc>
                <a:spcPts val="4900"/>
              </a:lnSpc>
              <a:spcBef>
                <a:spcPct val="0"/>
              </a:spcBef>
            </a:pPr>
            <a:r>
              <a:rPr lang="en-US" sz="3500">
                <a:solidFill>
                  <a:srgbClr val="000000"/>
                </a:solidFill>
                <a:latin typeface="Baloo"/>
                <a:ea typeface="Baloo"/>
                <a:cs typeface="Baloo"/>
                <a:sym typeface="Baloo"/>
              </a:rPr>
              <a:t>B. Tăng cường vai trò của nam giới</a:t>
            </a:r>
          </a:p>
          <a:p>
            <a:pPr algn="l">
              <a:lnSpc>
                <a:spcPts val="4900"/>
              </a:lnSpc>
              <a:spcBef>
                <a:spcPct val="0"/>
              </a:spcBef>
            </a:pPr>
            <a:r>
              <a:rPr lang="en-US" sz="3500">
                <a:solidFill>
                  <a:srgbClr val="000000"/>
                </a:solidFill>
                <a:latin typeface="Baloo"/>
                <a:ea typeface="Baloo"/>
                <a:cs typeface="Baloo"/>
                <a:sym typeface="Baloo"/>
              </a:rPr>
              <a:t>C. Giúp nữ giới có thêm quyền lợi</a:t>
            </a:r>
          </a:p>
          <a:p>
            <a:pPr algn="l">
              <a:lnSpc>
                <a:spcPts val="4900"/>
              </a:lnSpc>
              <a:spcBef>
                <a:spcPct val="0"/>
              </a:spcBef>
            </a:pPr>
            <a:r>
              <a:rPr lang="en-US" sz="3500">
                <a:solidFill>
                  <a:srgbClr val="000000"/>
                </a:solidFill>
                <a:latin typeface="Baloo"/>
                <a:ea typeface="Baloo"/>
                <a:cs typeface="Baloo"/>
                <a:sym typeface="Baloo"/>
              </a:rPr>
              <a:t>D. Tạo điều kiện cho sự phân biệt đối xử</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E0EC"/>
        </a:solidFill>
      </p:bgPr>
    </p:bg>
    <p:spTree>
      <p:nvGrpSpPr>
        <p:cNvPr id="1" name=""/>
        <p:cNvGrpSpPr/>
        <p:nvPr/>
      </p:nvGrpSpPr>
      <p:grpSpPr>
        <a:xfrm>
          <a:off x="0" y="0"/>
          <a:ext cx="0" cy="0"/>
          <a:chOff x="0" y="0"/>
          <a:chExt cx="0" cy="0"/>
        </a:xfrm>
      </p:grpSpPr>
      <p:sp>
        <p:nvSpPr>
          <p:cNvPr name="Freeform 2" id="2"/>
          <p:cNvSpPr/>
          <p:nvPr/>
        </p:nvSpPr>
        <p:spPr>
          <a:xfrm flipH="false" flipV="false" rot="0">
            <a:off x="8527129" y="720238"/>
            <a:ext cx="8846524" cy="8846524"/>
          </a:xfrm>
          <a:custGeom>
            <a:avLst/>
            <a:gdLst/>
            <a:ahLst/>
            <a:cxnLst/>
            <a:rect r="r" b="b" t="t" l="l"/>
            <a:pathLst>
              <a:path h="8846524" w="8846524">
                <a:moveTo>
                  <a:pt x="0" y="0"/>
                </a:moveTo>
                <a:lnTo>
                  <a:pt x="8846525" y="0"/>
                </a:lnTo>
                <a:lnTo>
                  <a:pt x="8846525" y="8846524"/>
                </a:lnTo>
                <a:lnTo>
                  <a:pt x="0" y="884652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346" y="720238"/>
            <a:ext cx="8846524" cy="8846524"/>
          </a:xfrm>
          <a:custGeom>
            <a:avLst/>
            <a:gdLst/>
            <a:ahLst/>
            <a:cxnLst/>
            <a:rect r="r" b="b" t="t" l="l"/>
            <a:pathLst>
              <a:path h="8846524" w="8846524">
                <a:moveTo>
                  <a:pt x="0" y="0"/>
                </a:moveTo>
                <a:lnTo>
                  <a:pt x="8846525" y="0"/>
                </a:lnTo>
                <a:lnTo>
                  <a:pt x="8846525" y="8846524"/>
                </a:lnTo>
                <a:lnTo>
                  <a:pt x="0" y="884652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36953" y="249604"/>
            <a:ext cx="1819341" cy="1580553"/>
          </a:xfrm>
          <a:custGeom>
            <a:avLst/>
            <a:gdLst/>
            <a:ahLst/>
            <a:cxnLst/>
            <a:rect r="r" b="b" t="t" l="l"/>
            <a:pathLst>
              <a:path h="1580553" w="1819341">
                <a:moveTo>
                  <a:pt x="0" y="0"/>
                </a:moveTo>
                <a:lnTo>
                  <a:pt x="1819341" y="0"/>
                </a:lnTo>
                <a:lnTo>
                  <a:pt x="1819341" y="1580553"/>
                </a:lnTo>
                <a:lnTo>
                  <a:pt x="0" y="15805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578852" y="9258300"/>
            <a:ext cx="3185499" cy="619724"/>
          </a:xfrm>
          <a:custGeom>
            <a:avLst/>
            <a:gdLst/>
            <a:ahLst/>
            <a:cxnLst/>
            <a:rect r="r" b="b" t="t" l="l"/>
            <a:pathLst>
              <a:path h="619724" w="3185499">
                <a:moveTo>
                  <a:pt x="0" y="0"/>
                </a:moveTo>
                <a:lnTo>
                  <a:pt x="3185499" y="0"/>
                </a:lnTo>
                <a:lnTo>
                  <a:pt x="3185499" y="619724"/>
                </a:lnTo>
                <a:lnTo>
                  <a:pt x="0" y="619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697425" y="0"/>
            <a:ext cx="2028525" cy="2547598"/>
          </a:xfrm>
          <a:custGeom>
            <a:avLst/>
            <a:gdLst/>
            <a:ahLst/>
            <a:cxnLst/>
            <a:rect r="r" b="b" t="t" l="l"/>
            <a:pathLst>
              <a:path h="2547598" w="2028525">
                <a:moveTo>
                  <a:pt x="0" y="0"/>
                </a:moveTo>
                <a:lnTo>
                  <a:pt x="2028525" y="0"/>
                </a:lnTo>
                <a:lnTo>
                  <a:pt x="2028525" y="2547598"/>
                </a:lnTo>
                <a:lnTo>
                  <a:pt x="0" y="2547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78634" y="8699455"/>
            <a:ext cx="900133" cy="1178570"/>
          </a:xfrm>
          <a:custGeom>
            <a:avLst/>
            <a:gdLst/>
            <a:ahLst/>
            <a:cxnLst/>
            <a:rect r="r" b="b" t="t" l="l"/>
            <a:pathLst>
              <a:path h="1178570" w="900133">
                <a:moveTo>
                  <a:pt x="0" y="0"/>
                </a:moveTo>
                <a:lnTo>
                  <a:pt x="900132" y="0"/>
                </a:lnTo>
                <a:lnTo>
                  <a:pt x="900132" y="1178569"/>
                </a:lnTo>
                <a:lnTo>
                  <a:pt x="0" y="11785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848743" y="3214688"/>
            <a:ext cx="14590514" cy="37814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3. Tầm quan trọng của bình đẳng giới trong xã hội hiện đại là gì?</a:t>
            </a:r>
          </a:p>
          <a:p>
            <a:pPr algn="l">
              <a:lnSpc>
                <a:spcPts val="4900"/>
              </a:lnSpc>
              <a:spcBef>
                <a:spcPct val="0"/>
              </a:spcBef>
            </a:pPr>
          </a:p>
          <a:p>
            <a:pPr algn="l">
              <a:lnSpc>
                <a:spcPts val="4900"/>
              </a:lnSpc>
              <a:spcBef>
                <a:spcPct val="0"/>
              </a:spcBef>
            </a:pPr>
            <a:r>
              <a:rPr lang="en-US" sz="3500">
                <a:solidFill>
                  <a:srgbClr val="7ED957"/>
                </a:solidFill>
                <a:latin typeface="Baloo"/>
                <a:ea typeface="Baloo"/>
                <a:cs typeface="Baloo"/>
                <a:sym typeface="Baloo"/>
              </a:rPr>
              <a:t>A. Giảm thiểu sự bất bình đẳng trong giáo dục và lao động</a:t>
            </a:r>
          </a:p>
          <a:p>
            <a:pPr algn="l">
              <a:lnSpc>
                <a:spcPts val="4900"/>
              </a:lnSpc>
              <a:spcBef>
                <a:spcPct val="0"/>
              </a:spcBef>
            </a:pPr>
            <a:r>
              <a:rPr lang="en-US" sz="3500">
                <a:solidFill>
                  <a:srgbClr val="000000"/>
                </a:solidFill>
                <a:latin typeface="Baloo"/>
                <a:ea typeface="Baloo"/>
                <a:cs typeface="Baloo"/>
                <a:sym typeface="Baloo"/>
              </a:rPr>
              <a:t>B. Tăng cường vai trò của nam giới</a:t>
            </a:r>
          </a:p>
          <a:p>
            <a:pPr algn="l">
              <a:lnSpc>
                <a:spcPts val="4900"/>
              </a:lnSpc>
              <a:spcBef>
                <a:spcPct val="0"/>
              </a:spcBef>
            </a:pPr>
            <a:r>
              <a:rPr lang="en-US" sz="3500">
                <a:solidFill>
                  <a:srgbClr val="000000"/>
                </a:solidFill>
                <a:latin typeface="Baloo"/>
                <a:ea typeface="Baloo"/>
                <a:cs typeface="Baloo"/>
                <a:sym typeface="Baloo"/>
              </a:rPr>
              <a:t>C. Giúp nữ giới có thêm quyền lợi</a:t>
            </a:r>
          </a:p>
          <a:p>
            <a:pPr algn="l">
              <a:lnSpc>
                <a:spcPts val="4900"/>
              </a:lnSpc>
              <a:spcBef>
                <a:spcPct val="0"/>
              </a:spcBef>
            </a:pPr>
            <a:r>
              <a:rPr lang="en-US" sz="3500">
                <a:solidFill>
                  <a:srgbClr val="000000"/>
                </a:solidFill>
                <a:latin typeface="Baloo"/>
                <a:ea typeface="Baloo"/>
                <a:cs typeface="Baloo"/>
                <a:sym typeface="Baloo"/>
              </a:rPr>
              <a:t>D. Tạo điều kiện cho sự phân biệt đối xử</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878" t="-45589" r="-4239" b="-136136"/>
            </a:stretch>
          </a:blipFill>
        </p:spPr>
      </p:sp>
      <p:grpSp>
        <p:nvGrpSpPr>
          <p:cNvPr name="Group 3" id="3"/>
          <p:cNvGrpSpPr/>
          <p:nvPr/>
        </p:nvGrpSpPr>
        <p:grpSpPr>
          <a:xfrm rot="0">
            <a:off x="847493" y="808234"/>
            <a:ext cx="16593015" cy="8670532"/>
            <a:chOff x="0" y="0"/>
            <a:chExt cx="4370177" cy="2283597"/>
          </a:xfrm>
        </p:grpSpPr>
        <p:sp>
          <p:nvSpPr>
            <p:cNvPr name="Freeform 4" id="4"/>
            <p:cNvSpPr/>
            <p:nvPr/>
          </p:nvSpPr>
          <p:spPr>
            <a:xfrm flipH="false" flipV="false" rot="0">
              <a:off x="0" y="0"/>
              <a:ext cx="4370177" cy="2283597"/>
            </a:xfrm>
            <a:custGeom>
              <a:avLst/>
              <a:gdLst/>
              <a:ahLst/>
              <a:cxnLst/>
              <a:rect r="r" b="b" t="t" l="l"/>
              <a:pathLst>
                <a:path h="2283597" w="437017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sp>
        <p:sp>
          <p:nvSpPr>
            <p:cNvPr name="TextBox 5" id="5"/>
            <p:cNvSpPr txBox="true"/>
            <p:nvPr/>
          </p:nvSpPr>
          <p:spPr>
            <a:xfrm>
              <a:off x="0" y="-76200"/>
              <a:ext cx="4370177" cy="235979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177259">
            <a:off x="14767327" y="7696489"/>
            <a:ext cx="5346361" cy="2442619"/>
          </a:xfrm>
          <a:custGeom>
            <a:avLst/>
            <a:gdLst/>
            <a:ahLst/>
            <a:cxnLst/>
            <a:rect r="r" b="b" t="t" l="l"/>
            <a:pathLst>
              <a:path h="2442619" w="5346361">
                <a:moveTo>
                  <a:pt x="0" y="0"/>
                </a:moveTo>
                <a:lnTo>
                  <a:pt x="5346361" y="0"/>
                </a:lnTo>
                <a:lnTo>
                  <a:pt x="5346361" y="2442618"/>
                </a:lnTo>
                <a:lnTo>
                  <a:pt x="0" y="2442618"/>
                </a:lnTo>
                <a:lnTo>
                  <a:pt x="0" y="0"/>
                </a:lnTo>
                <a:close/>
              </a:path>
            </a:pathLst>
          </a:custGeom>
          <a:blipFill>
            <a:blip r:embed="rId3"/>
            <a:stretch>
              <a:fillRect l="0" t="0" r="0" b="0"/>
            </a:stretch>
          </a:blipFill>
        </p:spPr>
      </p:sp>
      <p:sp>
        <p:nvSpPr>
          <p:cNvPr name="Freeform 7" id="7"/>
          <p:cNvSpPr/>
          <p:nvPr/>
        </p:nvSpPr>
        <p:spPr>
          <a:xfrm flipH="false" flipV="true" rot="-3383979">
            <a:off x="-1114394" y="228578"/>
            <a:ext cx="4802750" cy="2977469"/>
          </a:xfrm>
          <a:custGeom>
            <a:avLst/>
            <a:gdLst/>
            <a:ahLst/>
            <a:cxnLst/>
            <a:rect r="r" b="b" t="t" l="l"/>
            <a:pathLst>
              <a:path h="2977469" w="4802750">
                <a:moveTo>
                  <a:pt x="0" y="2977470"/>
                </a:moveTo>
                <a:lnTo>
                  <a:pt x="4802750" y="2977470"/>
                </a:lnTo>
                <a:lnTo>
                  <a:pt x="4802750" y="0"/>
                </a:lnTo>
                <a:lnTo>
                  <a:pt x="0" y="0"/>
                </a:lnTo>
                <a:lnTo>
                  <a:pt x="0" y="2977470"/>
                </a:lnTo>
                <a:close/>
              </a:path>
            </a:pathLst>
          </a:custGeom>
          <a:blipFill>
            <a:blip r:embed="rId3"/>
            <a:stretch>
              <a:fillRect l="0" t="0" r="-35693" b="0"/>
            </a:stretch>
          </a:blipFill>
        </p:spPr>
      </p:sp>
      <p:sp>
        <p:nvSpPr>
          <p:cNvPr name="Freeform 8" id="8"/>
          <p:cNvSpPr/>
          <p:nvPr/>
        </p:nvSpPr>
        <p:spPr>
          <a:xfrm flipH="false" flipV="false" rot="0">
            <a:off x="15879707" y="1211414"/>
            <a:ext cx="1979441" cy="469241"/>
          </a:xfrm>
          <a:custGeom>
            <a:avLst/>
            <a:gdLst/>
            <a:ahLst/>
            <a:cxnLst/>
            <a:rect r="r" b="b" t="t" l="l"/>
            <a:pathLst>
              <a:path h="469241" w="1979441">
                <a:moveTo>
                  <a:pt x="0" y="0"/>
                </a:moveTo>
                <a:lnTo>
                  <a:pt x="1979441" y="0"/>
                </a:lnTo>
                <a:lnTo>
                  <a:pt x="1979441" y="469240"/>
                </a:lnTo>
                <a:lnTo>
                  <a:pt x="0" y="469240"/>
                </a:lnTo>
                <a:lnTo>
                  <a:pt x="0" y="0"/>
                </a:lnTo>
                <a:close/>
              </a:path>
            </a:pathLst>
          </a:custGeom>
          <a:blipFill>
            <a:blip r:embed="rId4"/>
            <a:stretch>
              <a:fillRect l="0" t="0" r="0" b="0"/>
            </a:stretch>
          </a:blipFill>
        </p:spPr>
      </p:sp>
      <p:sp>
        <p:nvSpPr>
          <p:cNvPr name="Freeform 9" id="9"/>
          <p:cNvSpPr/>
          <p:nvPr/>
        </p:nvSpPr>
        <p:spPr>
          <a:xfrm flipH="false" flipV="false" rot="0">
            <a:off x="219189" y="8348384"/>
            <a:ext cx="1979441" cy="469241"/>
          </a:xfrm>
          <a:custGeom>
            <a:avLst/>
            <a:gdLst/>
            <a:ahLst/>
            <a:cxnLst/>
            <a:rect r="r" b="b" t="t" l="l"/>
            <a:pathLst>
              <a:path h="469241" w="1979441">
                <a:moveTo>
                  <a:pt x="0" y="0"/>
                </a:moveTo>
                <a:lnTo>
                  <a:pt x="1979440" y="0"/>
                </a:lnTo>
                <a:lnTo>
                  <a:pt x="1979440" y="469241"/>
                </a:lnTo>
                <a:lnTo>
                  <a:pt x="0" y="469241"/>
                </a:lnTo>
                <a:lnTo>
                  <a:pt x="0" y="0"/>
                </a:lnTo>
                <a:close/>
              </a:path>
            </a:pathLst>
          </a:custGeom>
          <a:blipFill>
            <a:blip r:embed="rId4"/>
            <a:stretch>
              <a:fillRect l="0" t="0" r="0" b="0"/>
            </a:stretch>
          </a:blipFill>
        </p:spPr>
      </p:sp>
      <p:grpSp>
        <p:nvGrpSpPr>
          <p:cNvPr name="Group 10" id="10"/>
          <p:cNvGrpSpPr/>
          <p:nvPr/>
        </p:nvGrpSpPr>
        <p:grpSpPr>
          <a:xfrm rot="0">
            <a:off x="3940059" y="4025339"/>
            <a:ext cx="10407882" cy="3458509"/>
            <a:chOff x="0" y="0"/>
            <a:chExt cx="3328858" cy="1106170"/>
          </a:xfrm>
        </p:grpSpPr>
        <p:sp>
          <p:nvSpPr>
            <p:cNvPr name="Freeform 11" id="11"/>
            <p:cNvSpPr/>
            <p:nvPr/>
          </p:nvSpPr>
          <p:spPr>
            <a:xfrm flipH="false" flipV="false" rot="0">
              <a:off x="0" y="0"/>
              <a:ext cx="3330129" cy="1106170"/>
            </a:xfrm>
            <a:custGeom>
              <a:avLst/>
              <a:gdLst/>
              <a:ahLst/>
              <a:cxnLst/>
              <a:rect r="r" b="b" t="t" l="l"/>
              <a:pathLst>
                <a:path h="1106170" w="3330129">
                  <a:moveTo>
                    <a:pt x="2776408" y="1106170"/>
                  </a:moveTo>
                  <a:lnTo>
                    <a:pt x="553720" y="1106170"/>
                  </a:lnTo>
                  <a:cubicBezTo>
                    <a:pt x="247650" y="1106170"/>
                    <a:pt x="0" y="858520"/>
                    <a:pt x="0" y="553720"/>
                  </a:cubicBezTo>
                  <a:cubicBezTo>
                    <a:pt x="0" y="247650"/>
                    <a:pt x="247650" y="0"/>
                    <a:pt x="553720" y="0"/>
                  </a:cubicBezTo>
                  <a:lnTo>
                    <a:pt x="2776408" y="0"/>
                  </a:lnTo>
                  <a:cubicBezTo>
                    <a:pt x="3082478" y="0"/>
                    <a:pt x="3330129" y="247650"/>
                    <a:pt x="3330129" y="553720"/>
                  </a:cubicBezTo>
                  <a:cubicBezTo>
                    <a:pt x="3328858" y="858520"/>
                    <a:pt x="3081208" y="1106170"/>
                    <a:pt x="2776408" y="1106170"/>
                  </a:cubicBezTo>
                  <a:close/>
                </a:path>
              </a:pathLst>
            </a:custGeom>
            <a:solidFill>
              <a:srgbClr val="61B6AF"/>
            </a:solidFill>
          </p:spPr>
        </p:sp>
      </p:grpSp>
      <p:sp>
        <p:nvSpPr>
          <p:cNvPr name="Freeform 12" id="12"/>
          <p:cNvSpPr/>
          <p:nvPr/>
        </p:nvSpPr>
        <p:spPr>
          <a:xfrm flipH="false" flipV="false" rot="0">
            <a:off x="6802497" y="2113557"/>
            <a:ext cx="4683005" cy="3641037"/>
          </a:xfrm>
          <a:custGeom>
            <a:avLst/>
            <a:gdLst/>
            <a:ahLst/>
            <a:cxnLst/>
            <a:rect r="r" b="b" t="t" l="l"/>
            <a:pathLst>
              <a:path h="3641037" w="4683005">
                <a:moveTo>
                  <a:pt x="0" y="0"/>
                </a:moveTo>
                <a:lnTo>
                  <a:pt x="4683006" y="0"/>
                </a:lnTo>
                <a:lnTo>
                  <a:pt x="4683006" y="3641037"/>
                </a:lnTo>
                <a:lnTo>
                  <a:pt x="0" y="3641037"/>
                </a:lnTo>
                <a:lnTo>
                  <a:pt x="0" y="0"/>
                </a:lnTo>
                <a:close/>
              </a:path>
            </a:pathLst>
          </a:custGeom>
          <a:blipFill>
            <a:blip r:embed="rId5"/>
            <a:stretch>
              <a:fillRect l="0" t="0" r="0" b="0"/>
            </a:stretch>
          </a:blipFill>
        </p:spPr>
      </p:sp>
      <p:sp>
        <p:nvSpPr>
          <p:cNvPr name="TextBox 13" id="13"/>
          <p:cNvSpPr txBox="true"/>
          <p:nvPr/>
        </p:nvSpPr>
        <p:spPr>
          <a:xfrm rot="0">
            <a:off x="5135748" y="5641648"/>
            <a:ext cx="8016504" cy="1276350"/>
          </a:xfrm>
          <a:prstGeom prst="rect">
            <a:avLst/>
          </a:prstGeom>
        </p:spPr>
        <p:txBody>
          <a:bodyPr anchor="t" rtlCol="false" tIns="0" lIns="0" bIns="0" rIns="0">
            <a:spAutoFit/>
          </a:bodyPr>
          <a:lstStyle/>
          <a:p>
            <a:pPr algn="ctr">
              <a:lnSpc>
                <a:spcPts val="10499"/>
              </a:lnSpc>
              <a:spcBef>
                <a:spcPct val="0"/>
              </a:spcBef>
            </a:pPr>
            <a:r>
              <a:rPr lang="en-US" sz="7499">
                <a:solidFill>
                  <a:srgbClr val="FFFBF8"/>
                </a:solidFill>
                <a:latin typeface="Baloo"/>
                <a:ea typeface="Baloo"/>
                <a:cs typeface="Baloo"/>
                <a:sym typeface="Baloo"/>
              </a:rPr>
              <a:t>Câu 4</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878" t="-45589" r="-4239" b="-136136"/>
            </a:stretch>
          </a:blipFill>
        </p:spPr>
      </p:sp>
      <p:grpSp>
        <p:nvGrpSpPr>
          <p:cNvPr name="Group 3" id="3"/>
          <p:cNvGrpSpPr/>
          <p:nvPr/>
        </p:nvGrpSpPr>
        <p:grpSpPr>
          <a:xfrm rot="0">
            <a:off x="847493" y="808234"/>
            <a:ext cx="16593015" cy="8670532"/>
            <a:chOff x="0" y="0"/>
            <a:chExt cx="4370177" cy="2283597"/>
          </a:xfrm>
        </p:grpSpPr>
        <p:sp>
          <p:nvSpPr>
            <p:cNvPr name="Freeform 4" id="4"/>
            <p:cNvSpPr/>
            <p:nvPr/>
          </p:nvSpPr>
          <p:spPr>
            <a:xfrm flipH="false" flipV="false" rot="0">
              <a:off x="0" y="0"/>
              <a:ext cx="4370177" cy="2283597"/>
            </a:xfrm>
            <a:custGeom>
              <a:avLst/>
              <a:gdLst/>
              <a:ahLst/>
              <a:cxnLst/>
              <a:rect r="r" b="b" t="t" l="l"/>
              <a:pathLst>
                <a:path h="2283597" w="437017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sp>
        <p:sp>
          <p:nvSpPr>
            <p:cNvPr name="TextBox 5" id="5"/>
            <p:cNvSpPr txBox="true"/>
            <p:nvPr/>
          </p:nvSpPr>
          <p:spPr>
            <a:xfrm>
              <a:off x="0" y="-76200"/>
              <a:ext cx="4370177" cy="235979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173566" y="2208859"/>
            <a:ext cx="4464549" cy="6139526"/>
            <a:chOff x="0" y="0"/>
            <a:chExt cx="1175848" cy="1616994"/>
          </a:xfrm>
        </p:grpSpPr>
        <p:sp>
          <p:nvSpPr>
            <p:cNvPr name="Freeform 7" id="7"/>
            <p:cNvSpPr/>
            <p:nvPr/>
          </p:nvSpPr>
          <p:spPr>
            <a:xfrm flipH="false" flipV="false" rot="0">
              <a:off x="0" y="0"/>
              <a:ext cx="1175848" cy="1616994"/>
            </a:xfrm>
            <a:custGeom>
              <a:avLst/>
              <a:gdLst/>
              <a:ahLst/>
              <a:cxnLst/>
              <a:rect r="r" b="b" t="t" l="l"/>
              <a:pathLst>
                <a:path h="1616994" w="1175848">
                  <a:moveTo>
                    <a:pt x="88438" y="0"/>
                  </a:moveTo>
                  <a:lnTo>
                    <a:pt x="1087410" y="0"/>
                  </a:lnTo>
                  <a:cubicBezTo>
                    <a:pt x="1110865" y="0"/>
                    <a:pt x="1133360" y="9318"/>
                    <a:pt x="1149945" y="25903"/>
                  </a:cubicBezTo>
                  <a:cubicBezTo>
                    <a:pt x="1166531" y="42488"/>
                    <a:pt x="1175848" y="64983"/>
                    <a:pt x="1175848" y="88438"/>
                  </a:cubicBezTo>
                  <a:lnTo>
                    <a:pt x="1175848" y="1528556"/>
                  </a:lnTo>
                  <a:cubicBezTo>
                    <a:pt x="1175848" y="1577399"/>
                    <a:pt x="1136253" y="1616994"/>
                    <a:pt x="1087410" y="1616994"/>
                  </a:cubicBezTo>
                  <a:lnTo>
                    <a:pt x="88438" y="1616994"/>
                  </a:lnTo>
                  <a:cubicBezTo>
                    <a:pt x="39595" y="1616994"/>
                    <a:pt x="0" y="1577399"/>
                    <a:pt x="0" y="1528556"/>
                  </a:cubicBezTo>
                  <a:lnTo>
                    <a:pt x="0" y="88438"/>
                  </a:lnTo>
                  <a:cubicBezTo>
                    <a:pt x="0" y="39595"/>
                    <a:pt x="39595" y="0"/>
                    <a:pt x="88438" y="0"/>
                  </a:cubicBezTo>
                  <a:close/>
                </a:path>
              </a:pathLst>
            </a:custGeom>
            <a:solidFill>
              <a:srgbClr val="FAFAF8"/>
            </a:solidFill>
          </p:spPr>
        </p:sp>
        <p:sp>
          <p:nvSpPr>
            <p:cNvPr name="TextBox 8" id="8"/>
            <p:cNvSpPr txBox="true"/>
            <p:nvPr/>
          </p:nvSpPr>
          <p:spPr>
            <a:xfrm>
              <a:off x="0" y="-76200"/>
              <a:ext cx="1175848" cy="16931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401601">
            <a:off x="15994212" y="7866625"/>
            <a:ext cx="2188808" cy="2092807"/>
          </a:xfrm>
          <a:custGeom>
            <a:avLst/>
            <a:gdLst/>
            <a:ahLst/>
            <a:cxnLst/>
            <a:rect r="r" b="b" t="t" l="l"/>
            <a:pathLst>
              <a:path h="2092807" w="2188808">
                <a:moveTo>
                  <a:pt x="0" y="0"/>
                </a:moveTo>
                <a:lnTo>
                  <a:pt x="2188808" y="0"/>
                </a:lnTo>
                <a:lnTo>
                  <a:pt x="2188808" y="2092808"/>
                </a:lnTo>
                <a:lnTo>
                  <a:pt x="0" y="2092808"/>
                </a:lnTo>
                <a:lnTo>
                  <a:pt x="0" y="0"/>
                </a:lnTo>
                <a:close/>
              </a:path>
            </a:pathLst>
          </a:custGeom>
          <a:blipFill>
            <a:blip r:embed="rId3"/>
            <a:stretch>
              <a:fillRect l="0" t="0" r="0" b="0"/>
            </a:stretch>
          </a:blipFill>
        </p:spPr>
      </p:sp>
      <p:sp>
        <p:nvSpPr>
          <p:cNvPr name="Freeform 10" id="10"/>
          <p:cNvSpPr/>
          <p:nvPr/>
        </p:nvSpPr>
        <p:spPr>
          <a:xfrm flipH="true" flipV="false" rot="-401601">
            <a:off x="114505" y="1801081"/>
            <a:ext cx="2188808" cy="2092807"/>
          </a:xfrm>
          <a:custGeom>
            <a:avLst/>
            <a:gdLst/>
            <a:ahLst/>
            <a:cxnLst/>
            <a:rect r="r" b="b" t="t" l="l"/>
            <a:pathLst>
              <a:path h="2092807" w="2188808">
                <a:moveTo>
                  <a:pt x="2188808" y="0"/>
                </a:moveTo>
                <a:lnTo>
                  <a:pt x="0" y="0"/>
                </a:lnTo>
                <a:lnTo>
                  <a:pt x="0" y="2092808"/>
                </a:lnTo>
                <a:lnTo>
                  <a:pt x="2188808" y="2092808"/>
                </a:lnTo>
                <a:lnTo>
                  <a:pt x="2188808" y="0"/>
                </a:lnTo>
                <a:close/>
              </a:path>
            </a:pathLst>
          </a:custGeom>
          <a:blipFill>
            <a:blip r:embed="rId3"/>
            <a:stretch>
              <a:fillRect l="0" t="0" r="0" b="0"/>
            </a:stretch>
          </a:blipFill>
        </p:spPr>
      </p:sp>
      <p:sp>
        <p:nvSpPr>
          <p:cNvPr name="Freeform 11" id="11"/>
          <p:cNvSpPr/>
          <p:nvPr/>
        </p:nvSpPr>
        <p:spPr>
          <a:xfrm flipH="false" flipV="false" rot="0">
            <a:off x="15879707" y="1211414"/>
            <a:ext cx="1979441" cy="469241"/>
          </a:xfrm>
          <a:custGeom>
            <a:avLst/>
            <a:gdLst/>
            <a:ahLst/>
            <a:cxnLst/>
            <a:rect r="r" b="b" t="t" l="l"/>
            <a:pathLst>
              <a:path h="469241" w="1979441">
                <a:moveTo>
                  <a:pt x="0" y="0"/>
                </a:moveTo>
                <a:lnTo>
                  <a:pt x="1979441" y="0"/>
                </a:lnTo>
                <a:lnTo>
                  <a:pt x="1979441" y="469240"/>
                </a:lnTo>
                <a:lnTo>
                  <a:pt x="0" y="469240"/>
                </a:lnTo>
                <a:lnTo>
                  <a:pt x="0" y="0"/>
                </a:lnTo>
                <a:close/>
              </a:path>
            </a:pathLst>
          </a:custGeom>
          <a:blipFill>
            <a:blip r:embed="rId4"/>
            <a:stretch>
              <a:fillRect l="0" t="0" r="0" b="0"/>
            </a:stretch>
          </a:blipFill>
        </p:spPr>
      </p:sp>
      <p:sp>
        <p:nvSpPr>
          <p:cNvPr name="Freeform 12" id="12"/>
          <p:cNvSpPr/>
          <p:nvPr/>
        </p:nvSpPr>
        <p:spPr>
          <a:xfrm flipH="false" flipV="false" rot="0">
            <a:off x="219189" y="8348384"/>
            <a:ext cx="1979441" cy="469241"/>
          </a:xfrm>
          <a:custGeom>
            <a:avLst/>
            <a:gdLst/>
            <a:ahLst/>
            <a:cxnLst/>
            <a:rect r="r" b="b" t="t" l="l"/>
            <a:pathLst>
              <a:path h="469241" w="1979441">
                <a:moveTo>
                  <a:pt x="0" y="0"/>
                </a:moveTo>
                <a:lnTo>
                  <a:pt x="1979440" y="0"/>
                </a:lnTo>
                <a:lnTo>
                  <a:pt x="1979440" y="469241"/>
                </a:lnTo>
                <a:lnTo>
                  <a:pt x="0" y="469241"/>
                </a:lnTo>
                <a:lnTo>
                  <a:pt x="0" y="0"/>
                </a:lnTo>
                <a:close/>
              </a:path>
            </a:pathLst>
          </a:custGeom>
          <a:blipFill>
            <a:blip r:embed="rId4"/>
            <a:stretch>
              <a:fillRect l="0" t="0" r="0" b="0"/>
            </a:stretch>
          </a:blipFill>
        </p:spPr>
      </p:sp>
      <p:sp>
        <p:nvSpPr>
          <p:cNvPr name="TextBox 13" id="13"/>
          <p:cNvSpPr txBox="true"/>
          <p:nvPr/>
        </p:nvSpPr>
        <p:spPr>
          <a:xfrm rot="0">
            <a:off x="2417818" y="3118212"/>
            <a:ext cx="14320342" cy="3781576"/>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4. Thanh niên có vai trò gì trong việc thực hiện bình đẳng giới?</a:t>
            </a:r>
          </a:p>
          <a:p>
            <a:pPr algn="l">
              <a:lnSpc>
                <a:spcPts val="4883"/>
              </a:lnSpc>
              <a:spcBef>
                <a:spcPct val="0"/>
              </a:spcBef>
            </a:pPr>
          </a:p>
          <a:p>
            <a:pPr algn="l">
              <a:lnSpc>
                <a:spcPts val="4883"/>
              </a:lnSpc>
              <a:spcBef>
                <a:spcPct val="0"/>
              </a:spcBef>
            </a:pPr>
            <a:r>
              <a:rPr lang="en-US" sz="3488">
                <a:solidFill>
                  <a:srgbClr val="000000"/>
                </a:solidFill>
                <a:latin typeface="Baloo"/>
                <a:ea typeface="Baloo"/>
                <a:cs typeface="Baloo"/>
                <a:sym typeface="Baloo"/>
              </a:rPr>
              <a:t>A. Tham gia các hoạt động xã hội</a:t>
            </a:r>
          </a:p>
          <a:p>
            <a:pPr algn="l">
              <a:lnSpc>
                <a:spcPts val="4883"/>
              </a:lnSpc>
              <a:spcBef>
                <a:spcPct val="0"/>
              </a:spcBef>
            </a:pPr>
            <a:r>
              <a:rPr lang="en-US" sz="3488">
                <a:solidFill>
                  <a:srgbClr val="000000"/>
                </a:solidFill>
                <a:latin typeface="Baloo"/>
                <a:ea typeface="Baloo"/>
                <a:cs typeface="Baloo"/>
                <a:sym typeface="Baloo"/>
              </a:rPr>
              <a:t>B. Giáo dục và tuyên truyền về bình đẳng giới</a:t>
            </a:r>
          </a:p>
          <a:p>
            <a:pPr algn="l">
              <a:lnSpc>
                <a:spcPts val="4883"/>
              </a:lnSpc>
              <a:spcBef>
                <a:spcPct val="0"/>
              </a:spcBef>
            </a:pPr>
            <a:r>
              <a:rPr lang="en-US" sz="3488">
                <a:solidFill>
                  <a:srgbClr val="000000"/>
                </a:solidFill>
                <a:latin typeface="Baloo"/>
                <a:ea typeface="Baloo"/>
                <a:cs typeface="Baloo"/>
                <a:sym typeface="Baloo"/>
              </a:rPr>
              <a:t>C. Làm gương trong việc tôn trọng và thực hiện bình đẳng giới</a:t>
            </a:r>
          </a:p>
          <a:p>
            <a:pPr algn="l">
              <a:lnSpc>
                <a:spcPts val="4883"/>
              </a:lnSpc>
              <a:spcBef>
                <a:spcPct val="0"/>
              </a:spcBef>
            </a:pPr>
            <a:r>
              <a:rPr lang="en-US" sz="3488">
                <a:solidFill>
                  <a:srgbClr val="000000"/>
                </a:solidFill>
                <a:latin typeface="Baloo"/>
                <a:ea typeface="Baloo"/>
                <a:cs typeface="Baloo"/>
                <a:sym typeface="Baloo"/>
              </a:rPr>
              <a:t>D. Tất cả các đáp án trên</a:t>
            </a:r>
          </a:p>
        </p:txBody>
      </p:sp>
      <p:sp>
        <p:nvSpPr>
          <p:cNvPr name="Freeform 14" id="14"/>
          <p:cNvSpPr/>
          <p:nvPr/>
        </p:nvSpPr>
        <p:spPr>
          <a:xfrm flipH="false" flipV="false" rot="0">
            <a:off x="16482948" y="5830801"/>
            <a:ext cx="1552703" cy="2137973"/>
          </a:xfrm>
          <a:custGeom>
            <a:avLst/>
            <a:gdLst/>
            <a:ahLst/>
            <a:cxnLst/>
            <a:rect r="r" b="b" t="t" l="l"/>
            <a:pathLst>
              <a:path h="2137973" w="1552703">
                <a:moveTo>
                  <a:pt x="0" y="0"/>
                </a:moveTo>
                <a:lnTo>
                  <a:pt x="1552704" y="0"/>
                </a:lnTo>
                <a:lnTo>
                  <a:pt x="1552704" y="2137973"/>
                </a:lnTo>
                <a:lnTo>
                  <a:pt x="0" y="2137973"/>
                </a:lnTo>
                <a:lnTo>
                  <a:pt x="0" y="0"/>
                </a:lnTo>
                <a:close/>
              </a:path>
            </a:pathLst>
          </a:custGeom>
          <a:blipFill>
            <a:blip r:embed="rId5"/>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878" t="-45589" r="-4239" b="-136136"/>
            </a:stretch>
          </a:blipFill>
        </p:spPr>
      </p:sp>
      <p:grpSp>
        <p:nvGrpSpPr>
          <p:cNvPr name="Group 3" id="3"/>
          <p:cNvGrpSpPr/>
          <p:nvPr/>
        </p:nvGrpSpPr>
        <p:grpSpPr>
          <a:xfrm rot="0">
            <a:off x="847493" y="808234"/>
            <a:ext cx="16593015" cy="8670532"/>
            <a:chOff x="0" y="0"/>
            <a:chExt cx="4370177" cy="2283597"/>
          </a:xfrm>
        </p:grpSpPr>
        <p:sp>
          <p:nvSpPr>
            <p:cNvPr name="Freeform 4" id="4"/>
            <p:cNvSpPr/>
            <p:nvPr/>
          </p:nvSpPr>
          <p:spPr>
            <a:xfrm flipH="false" flipV="false" rot="0">
              <a:off x="0" y="0"/>
              <a:ext cx="4370177" cy="2283597"/>
            </a:xfrm>
            <a:custGeom>
              <a:avLst/>
              <a:gdLst/>
              <a:ahLst/>
              <a:cxnLst/>
              <a:rect r="r" b="b" t="t" l="l"/>
              <a:pathLst>
                <a:path h="2283597" w="437017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sp>
        <p:sp>
          <p:nvSpPr>
            <p:cNvPr name="TextBox 5" id="5"/>
            <p:cNvSpPr txBox="true"/>
            <p:nvPr/>
          </p:nvSpPr>
          <p:spPr>
            <a:xfrm>
              <a:off x="0" y="-76200"/>
              <a:ext cx="4370177" cy="235979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173566" y="2208859"/>
            <a:ext cx="4464549" cy="6139526"/>
            <a:chOff x="0" y="0"/>
            <a:chExt cx="1175848" cy="1616994"/>
          </a:xfrm>
        </p:grpSpPr>
        <p:sp>
          <p:nvSpPr>
            <p:cNvPr name="Freeform 7" id="7"/>
            <p:cNvSpPr/>
            <p:nvPr/>
          </p:nvSpPr>
          <p:spPr>
            <a:xfrm flipH="false" flipV="false" rot="0">
              <a:off x="0" y="0"/>
              <a:ext cx="1175848" cy="1616994"/>
            </a:xfrm>
            <a:custGeom>
              <a:avLst/>
              <a:gdLst/>
              <a:ahLst/>
              <a:cxnLst/>
              <a:rect r="r" b="b" t="t" l="l"/>
              <a:pathLst>
                <a:path h="1616994" w="1175848">
                  <a:moveTo>
                    <a:pt x="88438" y="0"/>
                  </a:moveTo>
                  <a:lnTo>
                    <a:pt x="1087410" y="0"/>
                  </a:lnTo>
                  <a:cubicBezTo>
                    <a:pt x="1110865" y="0"/>
                    <a:pt x="1133360" y="9318"/>
                    <a:pt x="1149945" y="25903"/>
                  </a:cubicBezTo>
                  <a:cubicBezTo>
                    <a:pt x="1166531" y="42488"/>
                    <a:pt x="1175848" y="64983"/>
                    <a:pt x="1175848" y="88438"/>
                  </a:cubicBezTo>
                  <a:lnTo>
                    <a:pt x="1175848" y="1528556"/>
                  </a:lnTo>
                  <a:cubicBezTo>
                    <a:pt x="1175848" y="1577399"/>
                    <a:pt x="1136253" y="1616994"/>
                    <a:pt x="1087410" y="1616994"/>
                  </a:cubicBezTo>
                  <a:lnTo>
                    <a:pt x="88438" y="1616994"/>
                  </a:lnTo>
                  <a:cubicBezTo>
                    <a:pt x="39595" y="1616994"/>
                    <a:pt x="0" y="1577399"/>
                    <a:pt x="0" y="1528556"/>
                  </a:cubicBezTo>
                  <a:lnTo>
                    <a:pt x="0" y="88438"/>
                  </a:lnTo>
                  <a:cubicBezTo>
                    <a:pt x="0" y="39595"/>
                    <a:pt x="39595" y="0"/>
                    <a:pt x="88438" y="0"/>
                  </a:cubicBezTo>
                  <a:close/>
                </a:path>
              </a:pathLst>
            </a:custGeom>
            <a:solidFill>
              <a:srgbClr val="FAFAF8"/>
            </a:solidFill>
          </p:spPr>
        </p:sp>
        <p:sp>
          <p:nvSpPr>
            <p:cNvPr name="TextBox 8" id="8"/>
            <p:cNvSpPr txBox="true"/>
            <p:nvPr/>
          </p:nvSpPr>
          <p:spPr>
            <a:xfrm>
              <a:off x="0" y="-76200"/>
              <a:ext cx="1175848" cy="16931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401601">
            <a:off x="15994212" y="7866625"/>
            <a:ext cx="2188808" cy="2092807"/>
          </a:xfrm>
          <a:custGeom>
            <a:avLst/>
            <a:gdLst/>
            <a:ahLst/>
            <a:cxnLst/>
            <a:rect r="r" b="b" t="t" l="l"/>
            <a:pathLst>
              <a:path h="2092807" w="2188808">
                <a:moveTo>
                  <a:pt x="0" y="0"/>
                </a:moveTo>
                <a:lnTo>
                  <a:pt x="2188808" y="0"/>
                </a:lnTo>
                <a:lnTo>
                  <a:pt x="2188808" y="2092808"/>
                </a:lnTo>
                <a:lnTo>
                  <a:pt x="0" y="2092808"/>
                </a:lnTo>
                <a:lnTo>
                  <a:pt x="0" y="0"/>
                </a:lnTo>
                <a:close/>
              </a:path>
            </a:pathLst>
          </a:custGeom>
          <a:blipFill>
            <a:blip r:embed="rId3"/>
            <a:stretch>
              <a:fillRect l="0" t="0" r="0" b="0"/>
            </a:stretch>
          </a:blipFill>
        </p:spPr>
      </p:sp>
      <p:sp>
        <p:nvSpPr>
          <p:cNvPr name="Freeform 10" id="10"/>
          <p:cNvSpPr/>
          <p:nvPr/>
        </p:nvSpPr>
        <p:spPr>
          <a:xfrm flipH="true" flipV="false" rot="-401601">
            <a:off x="114505" y="1801081"/>
            <a:ext cx="2188808" cy="2092807"/>
          </a:xfrm>
          <a:custGeom>
            <a:avLst/>
            <a:gdLst/>
            <a:ahLst/>
            <a:cxnLst/>
            <a:rect r="r" b="b" t="t" l="l"/>
            <a:pathLst>
              <a:path h="2092807" w="2188808">
                <a:moveTo>
                  <a:pt x="2188808" y="0"/>
                </a:moveTo>
                <a:lnTo>
                  <a:pt x="0" y="0"/>
                </a:lnTo>
                <a:lnTo>
                  <a:pt x="0" y="2092808"/>
                </a:lnTo>
                <a:lnTo>
                  <a:pt x="2188808" y="2092808"/>
                </a:lnTo>
                <a:lnTo>
                  <a:pt x="2188808" y="0"/>
                </a:lnTo>
                <a:close/>
              </a:path>
            </a:pathLst>
          </a:custGeom>
          <a:blipFill>
            <a:blip r:embed="rId3"/>
            <a:stretch>
              <a:fillRect l="0" t="0" r="0" b="0"/>
            </a:stretch>
          </a:blipFill>
        </p:spPr>
      </p:sp>
      <p:sp>
        <p:nvSpPr>
          <p:cNvPr name="Freeform 11" id="11"/>
          <p:cNvSpPr/>
          <p:nvPr/>
        </p:nvSpPr>
        <p:spPr>
          <a:xfrm flipH="false" flipV="false" rot="0">
            <a:off x="15879707" y="1211414"/>
            <a:ext cx="1979441" cy="469241"/>
          </a:xfrm>
          <a:custGeom>
            <a:avLst/>
            <a:gdLst/>
            <a:ahLst/>
            <a:cxnLst/>
            <a:rect r="r" b="b" t="t" l="l"/>
            <a:pathLst>
              <a:path h="469241" w="1979441">
                <a:moveTo>
                  <a:pt x="0" y="0"/>
                </a:moveTo>
                <a:lnTo>
                  <a:pt x="1979441" y="0"/>
                </a:lnTo>
                <a:lnTo>
                  <a:pt x="1979441" y="469240"/>
                </a:lnTo>
                <a:lnTo>
                  <a:pt x="0" y="469240"/>
                </a:lnTo>
                <a:lnTo>
                  <a:pt x="0" y="0"/>
                </a:lnTo>
                <a:close/>
              </a:path>
            </a:pathLst>
          </a:custGeom>
          <a:blipFill>
            <a:blip r:embed="rId4"/>
            <a:stretch>
              <a:fillRect l="0" t="0" r="0" b="0"/>
            </a:stretch>
          </a:blipFill>
        </p:spPr>
      </p:sp>
      <p:sp>
        <p:nvSpPr>
          <p:cNvPr name="Freeform 12" id="12"/>
          <p:cNvSpPr/>
          <p:nvPr/>
        </p:nvSpPr>
        <p:spPr>
          <a:xfrm flipH="false" flipV="false" rot="0">
            <a:off x="219189" y="8348384"/>
            <a:ext cx="1979441" cy="469241"/>
          </a:xfrm>
          <a:custGeom>
            <a:avLst/>
            <a:gdLst/>
            <a:ahLst/>
            <a:cxnLst/>
            <a:rect r="r" b="b" t="t" l="l"/>
            <a:pathLst>
              <a:path h="469241" w="1979441">
                <a:moveTo>
                  <a:pt x="0" y="0"/>
                </a:moveTo>
                <a:lnTo>
                  <a:pt x="1979440" y="0"/>
                </a:lnTo>
                <a:lnTo>
                  <a:pt x="1979440" y="469241"/>
                </a:lnTo>
                <a:lnTo>
                  <a:pt x="0" y="469241"/>
                </a:lnTo>
                <a:lnTo>
                  <a:pt x="0" y="0"/>
                </a:lnTo>
                <a:close/>
              </a:path>
            </a:pathLst>
          </a:custGeom>
          <a:blipFill>
            <a:blip r:embed="rId4"/>
            <a:stretch>
              <a:fillRect l="0" t="0" r="0" b="0"/>
            </a:stretch>
          </a:blipFill>
        </p:spPr>
      </p:sp>
      <p:sp>
        <p:nvSpPr>
          <p:cNvPr name="TextBox 13" id="13"/>
          <p:cNvSpPr txBox="true"/>
          <p:nvPr/>
        </p:nvSpPr>
        <p:spPr>
          <a:xfrm rot="0">
            <a:off x="2417818" y="3118212"/>
            <a:ext cx="14320342" cy="3781576"/>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4. Thanh niên có vai trò gì trong việc thực hiện bình đẳng giới?</a:t>
            </a:r>
          </a:p>
          <a:p>
            <a:pPr algn="l">
              <a:lnSpc>
                <a:spcPts val="4883"/>
              </a:lnSpc>
              <a:spcBef>
                <a:spcPct val="0"/>
              </a:spcBef>
            </a:pPr>
          </a:p>
          <a:p>
            <a:pPr algn="l">
              <a:lnSpc>
                <a:spcPts val="4883"/>
              </a:lnSpc>
              <a:spcBef>
                <a:spcPct val="0"/>
              </a:spcBef>
            </a:pPr>
            <a:r>
              <a:rPr lang="en-US" sz="3488">
                <a:solidFill>
                  <a:srgbClr val="000000"/>
                </a:solidFill>
                <a:latin typeface="Baloo"/>
                <a:ea typeface="Baloo"/>
                <a:cs typeface="Baloo"/>
                <a:sym typeface="Baloo"/>
              </a:rPr>
              <a:t>A. Tham gia các hoạt động xã hội</a:t>
            </a:r>
          </a:p>
          <a:p>
            <a:pPr algn="l">
              <a:lnSpc>
                <a:spcPts val="4883"/>
              </a:lnSpc>
              <a:spcBef>
                <a:spcPct val="0"/>
              </a:spcBef>
            </a:pPr>
            <a:r>
              <a:rPr lang="en-US" sz="3488">
                <a:solidFill>
                  <a:srgbClr val="000000"/>
                </a:solidFill>
                <a:latin typeface="Baloo"/>
                <a:ea typeface="Baloo"/>
                <a:cs typeface="Baloo"/>
                <a:sym typeface="Baloo"/>
              </a:rPr>
              <a:t>B. Giáo dục và tuyên truyền về bình đẳng giới</a:t>
            </a:r>
          </a:p>
          <a:p>
            <a:pPr algn="l">
              <a:lnSpc>
                <a:spcPts val="4883"/>
              </a:lnSpc>
              <a:spcBef>
                <a:spcPct val="0"/>
              </a:spcBef>
            </a:pPr>
            <a:r>
              <a:rPr lang="en-US" sz="3488">
                <a:solidFill>
                  <a:srgbClr val="000000"/>
                </a:solidFill>
                <a:latin typeface="Baloo"/>
                <a:ea typeface="Baloo"/>
                <a:cs typeface="Baloo"/>
                <a:sym typeface="Baloo"/>
              </a:rPr>
              <a:t>C. Làm gương trong việc tôn trọng và thực hiện bình đẳng giới</a:t>
            </a:r>
          </a:p>
          <a:p>
            <a:pPr algn="l">
              <a:lnSpc>
                <a:spcPts val="4883"/>
              </a:lnSpc>
              <a:spcBef>
                <a:spcPct val="0"/>
              </a:spcBef>
            </a:pPr>
            <a:r>
              <a:rPr lang="en-US" sz="3488">
                <a:solidFill>
                  <a:srgbClr val="7ED957"/>
                </a:solidFill>
                <a:latin typeface="Baloo"/>
                <a:ea typeface="Baloo"/>
                <a:cs typeface="Baloo"/>
                <a:sym typeface="Baloo"/>
              </a:rPr>
              <a:t>D. Tất cả các đáp án trên</a:t>
            </a:r>
          </a:p>
        </p:txBody>
      </p:sp>
      <p:sp>
        <p:nvSpPr>
          <p:cNvPr name="Freeform 14" id="14"/>
          <p:cNvSpPr/>
          <p:nvPr/>
        </p:nvSpPr>
        <p:spPr>
          <a:xfrm flipH="false" flipV="false" rot="0">
            <a:off x="16482948" y="5830801"/>
            <a:ext cx="1552703" cy="2137973"/>
          </a:xfrm>
          <a:custGeom>
            <a:avLst/>
            <a:gdLst/>
            <a:ahLst/>
            <a:cxnLst/>
            <a:rect r="r" b="b" t="t" l="l"/>
            <a:pathLst>
              <a:path h="2137973" w="1552703">
                <a:moveTo>
                  <a:pt x="0" y="0"/>
                </a:moveTo>
                <a:lnTo>
                  <a:pt x="1552704" y="0"/>
                </a:lnTo>
                <a:lnTo>
                  <a:pt x="1552704" y="2137973"/>
                </a:lnTo>
                <a:lnTo>
                  <a:pt x="0" y="2137973"/>
                </a:lnTo>
                <a:lnTo>
                  <a:pt x="0" y="0"/>
                </a:lnTo>
                <a:close/>
              </a:path>
            </a:pathLst>
          </a:custGeom>
          <a:blipFill>
            <a:blip r:embed="rId5"/>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ECDB"/>
        </a:solidFill>
      </p:bgPr>
    </p:bg>
    <p:spTree>
      <p:nvGrpSpPr>
        <p:cNvPr id="1" name=""/>
        <p:cNvGrpSpPr/>
        <p:nvPr/>
      </p:nvGrpSpPr>
      <p:grpSpPr>
        <a:xfrm>
          <a:off x="0" y="0"/>
          <a:ext cx="0" cy="0"/>
          <a:chOff x="0" y="0"/>
          <a:chExt cx="0" cy="0"/>
        </a:xfrm>
      </p:grpSpPr>
      <p:sp>
        <p:nvSpPr>
          <p:cNvPr name="Freeform 2" id="2"/>
          <p:cNvSpPr/>
          <p:nvPr/>
        </p:nvSpPr>
        <p:spPr>
          <a:xfrm flipH="false" flipV="false" rot="0">
            <a:off x="-1166255" y="-1531134"/>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96180" y="-1531134"/>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968140" y="-1531134"/>
            <a:ext cx="7638635" cy="7638635"/>
          </a:xfrm>
          <a:custGeom>
            <a:avLst/>
            <a:gdLst/>
            <a:ahLst/>
            <a:cxnLst/>
            <a:rect r="r" b="b" t="t" l="l"/>
            <a:pathLst>
              <a:path h="7638635" w="7638635">
                <a:moveTo>
                  <a:pt x="0" y="0"/>
                </a:moveTo>
                <a:lnTo>
                  <a:pt x="7638634" y="0"/>
                </a:lnTo>
                <a:lnTo>
                  <a:pt x="7638634"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6255" y="6042825"/>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96180" y="6042825"/>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68140" y="6042825"/>
            <a:ext cx="7638635" cy="7638635"/>
          </a:xfrm>
          <a:custGeom>
            <a:avLst/>
            <a:gdLst/>
            <a:ahLst/>
            <a:cxnLst/>
            <a:rect r="r" b="b" t="t" l="l"/>
            <a:pathLst>
              <a:path h="7638635" w="7638635">
                <a:moveTo>
                  <a:pt x="0" y="0"/>
                </a:moveTo>
                <a:lnTo>
                  <a:pt x="7638634" y="0"/>
                </a:lnTo>
                <a:lnTo>
                  <a:pt x="7638634"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12787754" y="6260840"/>
            <a:ext cx="3680350" cy="2850598"/>
          </a:xfrm>
          <a:custGeom>
            <a:avLst/>
            <a:gdLst/>
            <a:ahLst/>
            <a:cxnLst/>
            <a:rect r="r" b="b" t="t" l="l"/>
            <a:pathLst>
              <a:path h="2850598" w="3680350">
                <a:moveTo>
                  <a:pt x="3680350" y="0"/>
                </a:moveTo>
                <a:lnTo>
                  <a:pt x="0" y="0"/>
                </a:lnTo>
                <a:lnTo>
                  <a:pt x="0" y="2850598"/>
                </a:lnTo>
                <a:lnTo>
                  <a:pt x="3680350" y="2850598"/>
                </a:lnTo>
                <a:lnTo>
                  <a:pt x="368035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10414307">
            <a:off x="15958082" y="-188040"/>
            <a:ext cx="3113393" cy="4166341"/>
          </a:xfrm>
          <a:custGeom>
            <a:avLst/>
            <a:gdLst/>
            <a:ahLst/>
            <a:cxnLst/>
            <a:rect r="r" b="b" t="t" l="l"/>
            <a:pathLst>
              <a:path h="4166341" w="3113393">
                <a:moveTo>
                  <a:pt x="0" y="4166341"/>
                </a:moveTo>
                <a:lnTo>
                  <a:pt x="3113393" y="4166341"/>
                </a:lnTo>
                <a:lnTo>
                  <a:pt x="3113393" y="0"/>
                </a:lnTo>
                <a:lnTo>
                  <a:pt x="0" y="0"/>
                </a:lnTo>
                <a:lnTo>
                  <a:pt x="0" y="416634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true" rot="10414307">
            <a:off x="-783475" y="7028268"/>
            <a:ext cx="3113393" cy="4166341"/>
          </a:xfrm>
          <a:custGeom>
            <a:avLst/>
            <a:gdLst/>
            <a:ahLst/>
            <a:cxnLst/>
            <a:rect r="r" b="b" t="t" l="l"/>
            <a:pathLst>
              <a:path h="4166341" w="3113393">
                <a:moveTo>
                  <a:pt x="3113393" y="4166340"/>
                </a:moveTo>
                <a:lnTo>
                  <a:pt x="0" y="4166340"/>
                </a:lnTo>
                <a:lnTo>
                  <a:pt x="0" y="0"/>
                </a:lnTo>
                <a:lnTo>
                  <a:pt x="3113393" y="0"/>
                </a:lnTo>
                <a:lnTo>
                  <a:pt x="3113393" y="416634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47289">
            <a:off x="1710908" y="1252920"/>
            <a:ext cx="2404542" cy="2595997"/>
          </a:xfrm>
          <a:custGeom>
            <a:avLst/>
            <a:gdLst/>
            <a:ahLst/>
            <a:cxnLst/>
            <a:rect r="r" b="b" t="t" l="l"/>
            <a:pathLst>
              <a:path h="2595997" w="2404542">
                <a:moveTo>
                  <a:pt x="0" y="0"/>
                </a:moveTo>
                <a:lnTo>
                  <a:pt x="2404542" y="0"/>
                </a:lnTo>
                <a:lnTo>
                  <a:pt x="2404542" y="2595997"/>
                </a:lnTo>
                <a:lnTo>
                  <a:pt x="0" y="2595997"/>
                </a:lnTo>
                <a:lnTo>
                  <a:pt x="0" y="0"/>
                </a:lnTo>
                <a:close/>
              </a:path>
            </a:pathLst>
          </a:custGeom>
          <a:blipFill>
            <a:blip r:embed="rId8"/>
            <a:stretch>
              <a:fillRect l="0" t="0" r="0" b="0"/>
            </a:stretch>
          </a:blipFill>
        </p:spPr>
      </p:sp>
      <p:sp>
        <p:nvSpPr>
          <p:cNvPr name="Freeform 12" id="12"/>
          <p:cNvSpPr/>
          <p:nvPr/>
        </p:nvSpPr>
        <p:spPr>
          <a:xfrm flipH="false" flipV="false" rot="-5400000">
            <a:off x="13412671" y="878427"/>
            <a:ext cx="952270" cy="1193049"/>
          </a:xfrm>
          <a:custGeom>
            <a:avLst/>
            <a:gdLst/>
            <a:ahLst/>
            <a:cxnLst/>
            <a:rect r="r" b="b" t="t" l="l"/>
            <a:pathLst>
              <a:path h="1193049" w="952270">
                <a:moveTo>
                  <a:pt x="0" y="0"/>
                </a:moveTo>
                <a:lnTo>
                  <a:pt x="952270" y="0"/>
                </a:lnTo>
                <a:lnTo>
                  <a:pt x="952270" y="1193049"/>
                </a:lnTo>
                <a:lnTo>
                  <a:pt x="0" y="11930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4981409">
            <a:off x="3475596" y="8514913"/>
            <a:ext cx="952270" cy="1193049"/>
          </a:xfrm>
          <a:custGeom>
            <a:avLst/>
            <a:gdLst/>
            <a:ahLst/>
            <a:cxnLst/>
            <a:rect r="r" b="b" t="t" l="l"/>
            <a:pathLst>
              <a:path h="1193049" w="952270">
                <a:moveTo>
                  <a:pt x="0" y="0"/>
                </a:moveTo>
                <a:lnTo>
                  <a:pt x="952270" y="0"/>
                </a:lnTo>
                <a:lnTo>
                  <a:pt x="952270" y="1193049"/>
                </a:lnTo>
                <a:lnTo>
                  <a:pt x="0" y="11930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3940059" y="4025339"/>
            <a:ext cx="10407882" cy="3458509"/>
            <a:chOff x="0" y="0"/>
            <a:chExt cx="3328858" cy="1106170"/>
          </a:xfrm>
        </p:grpSpPr>
        <p:sp>
          <p:nvSpPr>
            <p:cNvPr name="Freeform 15" id="15"/>
            <p:cNvSpPr/>
            <p:nvPr/>
          </p:nvSpPr>
          <p:spPr>
            <a:xfrm flipH="false" flipV="false" rot="0">
              <a:off x="0" y="0"/>
              <a:ext cx="3330129" cy="1106170"/>
            </a:xfrm>
            <a:custGeom>
              <a:avLst/>
              <a:gdLst/>
              <a:ahLst/>
              <a:cxnLst/>
              <a:rect r="r" b="b" t="t" l="l"/>
              <a:pathLst>
                <a:path h="1106170" w="3330129">
                  <a:moveTo>
                    <a:pt x="2776408" y="1106170"/>
                  </a:moveTo>
                  <a:lnTo>
                    <a:pt x="553720" y="1106170"/>
                  </a:lnTo>
                  <a:cubicBezTo>
                    <a:pt x="247650" y="1106170"/>
                    <a:pt x="0" y="858520"/>
                    <a:pt x="0" y="553720"/>
                  </a:cubicBezTo>
                  <a:cubicBezTo>
                    <a:pt x="0" y="247650"/>
                    <a:pt x="247650" y="0"/>
                    <a:pt x="553720" y="0"/>
                  </a:cubicBezTo>
                  <a:lnTo>
                    <a:pt x="2776408" y="0"/>
                  </a:lnTo>
                  <a:cubicBezTo>
                    <a:pt x="3082478" y="0"/>
                    <a:pt x="3330129" y="247650"/>
                    <a:pt x="3330129" y="553720"/>
                  </a:cubicBezTo>
                  <a:cubicBezTo>
                    <a:pt x="3328858" y="858520"/>
                    <a:pt x="3081208" y="1106170"/>
                    <a:pt x="2776408" y="1106170"/>
                  </a:cubicBezTo>
                  <a:close/>
                </a:path>
              </a:pathLst>
            </a:custGeom>
            <a:solidFill>
              <a:srgbClr val="61B6AF"/>
            </a:solidFill>
          </p:spPr>
        </p:sp>
      </p:grpSp>
      <p:sp>
        <p:nvSpPr>
          <p:cNvPr name="Freeform 16" id="16"/>
          <p:cNvSpPr/>
          <p:nvPr/>
        </p:nvSpPr>
        <p:spPr>
          <a:xfrm flipH="false" flipV="false" rot="677400">
            <a:off x="6694805" y="1820450"/>
            <a:ext cx="4153926" cy="3561991"/>
          </a:xfrm>
          <a:custGeom>
            <a:avLst/>
            <a:gdLst/>
            <a:ahLst/>
            <a:cxnLst/>
            <a:rect r="r" b="b" t="t" l="l"/>
            <a:pathLst>
              <a:path h="3561991" w="4153926">
                <a:moveTo>
                  <a:pt x="0" y="0"/>
                </a:moveTo>
                <a:lnTo>
                  <a:pt x="4153926" y="0"/>
                </a:lnTo>
                <a:lnTo>
                  <a:pt x="4153926" y="3561991"/>
                </a:lnTo>
                <a:lnTo>
                  <a:pt x="0" y="3561991"/>
                </a:lnTo>
                <a:lnTo>
                  <a:pt x="0" y="0"/>
                </a:lnTo>
                <a:close/>
              </a:path>
            </a:pathLst>
          </a:custGeom>
          <a:blipFill>
            <a:blip r:embed="rId11"/>
            <a:stretch>
              <a:fillRect l="0" t="0" r="0" b="0"/>
            </a:stretch>
          </a:blipFill>
        </p:spPr>
      </p:sp>
      <p:sp>
        <p:nvSpPr>
          <p:cNvPr name="TextBox 17" id="17"/>
          <p:cNvSpPr txBox="true"/>
          <p:nvPr/>
        </p:nvSpPr>
        <p:spPr>
          <a:xfrm rot="0">
            <a:off x="5135748" y="5551227"/>
            <a:ext cx="8016504" cy="1276350"/>
          </a:xfrm>
          <a:prstGeom prst="rect">
            <a:avLst/>
          </a:prstGeom>
        </p:spPr>
        <p:txBody>
          <a:bodyPr anchor="t" rtlCol="false" tIns="0" lIns="0" bIns="0" rIns="0">
            <a:spAutoFit/>
          </a:bodyPr>
          <a:lstStyle/>
          <a:p>
            <a:pPr algn="ctr">
              <a:lnSpc>
                <a:spcPts val="10499"/>
              </a:lnSpc>
              <a:spcBef>
                <a:spcPct val="0"/>
              </a:spcBef>
            </a:pPr>
            <a:r>
              <a:rPr lang="en-US" sz="7499">
                <a:solidFill>
                  <a:srgbClr val="FFFBF8"/>
                </a:solidFill>
                <a:latin typeface="Baloo"/>
                <a:ea typeface="Baloo"/>
                <a:cs typeface="Baloo"/>
                <a:sym typeface="Baloo"/>
              </a:rPr>
              <a:t>Câu 5</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FECDB"/>
        </a:solidFill>
      </p:bgPr>
    </p:bg>
    <p:spTree>
      <p:nvGrpSpPr>
        <p:cNvPr id="1" name=""/>
        <p:cNvGrpSpPr/>
        <p:nvPr/>
      </p:nvGrpSpPr>
      <p:grpSpPr>
        <a:xfrm>
          <a:off x="0" y="0"/>
          <a:ext cx="0" cy="0"/>
          <a:chOff x="0" y="0"/>
          <a:chExt cx="0" cy="0"/>
        </a:xfrm>
      </p:grpSpPr>
      <p:sp>
        <p:nvSpPr>
          <p:cNvPr name="Freeform 2" id="2"/>
          <p:cNvSpPr/>
          <p:nvPr/>
        </p:nvSpPr>
        <p:spPr>
          <a:xfrm flipH="false" flipV="false" rot="0">
            <a:off x="-1166255" y="-1531134"/>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96180" y="-1531134"/>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968140" y="-1531134"/>
            <a:ext cx="7638635" cy="7638635"/>
          </a:xfrm>
          <a:custGeom>
            <a:avLst/>
            <a:gdLst/>
            <a:ahLst/>
            <a:cxnLst/>
            <a:rect r="r" b="b" t="t" l="l"/>
            <a:pathLst>
              <a:path h="7638635" w="7638635">
                <a:moveTo>
                  <a:pt x="0" y="0"/>
                </a:moveTo>
                <a:lnTo>
                  <a:pt x="7638634" y="0"/>
                </a:lnTo>
                <a:lnTo>
                  <a:pt x="7638634"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6255" y="6042825"/>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96180" y="6042825"/>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68140" y="6042825"/>
            <a:ext cx="7638635" cy="7638635"/>
          </a:xfrm>
          <a:custGeom>
            <a:avLst/>
            <a:gdLst/>
            <a:ahLst/>
            <a:cxnLst/>
            <a:rect r="r" b="b" t="t" l="l"/>
            <a:pathLst>
              <a:path h="7638635" w="7638635">
                <a:moveTo>
                  <a:pt x="0" y="0"/>
                </a:moveTo>
                <a:lnTo>
                  <a:pt x="7638634" y="0"/>
                </a:lnTo>
                <a:lnTo>
                  <a:pt x="7638634"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876506" y="-667944"/>
            <a:ext cx="18651016" cy="12239729"/>
            <a:chOff x="0" y="0"/>
            <a:chExt cx="812800" cy="533400"/>
          </a:xfrm>
        </p:grpSpPr>
        <p:sp>
          <p:nvSpPr>
            <p:cNvPr name="Freeform 9" id="9"/>
            <p:cNvSpPr/>
            <p:nvPr/>
          </p:nvSpPr>
          <p:spPr>
            <a:xfrm flipH="false" flipV="false" rot="0">
              <a:off x="0" y="0"/>
              <a:ext cx="812800" cy="533400"/>
            </a:xfrm>
            <a:custGeom>
              <a:avLst/>
              <a:gdLst/>
              <a:ahLst/>
              <a:cxnLst/>
              <a:rect r="r" b="b" t="t" l="l"/>
              <a:pathLst>
                <a:path h="533400" w="8128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solidFill>
          </p:spPr>
        </p:sp>
        <p:sp>
          <p:nvSpPr>
            <p:cNvPr name="TextBox 10" id="10"/>
            <p:cNvSpPr txBox="true"/>
            <p:nvPr/>
          </p:nvSpPr>
          <p:spPr>
            <a:xfrm>
              <a:off x="38100" y="50800"/>
              <a:ext cx="736600" cy="406400"/>
            </a:xfrm>
            <a:prstGeom prst="rect">
              <a:avLst/>
            </a:prstGeom>
          </p:spPr>
          <p:txBody>
            <a:bodyPr anchor="ctr" rtlCol="false" tIns="78350" lIns="78350" bIns="78350" rIns="78350"/>
            <a:lstStyle/>
            <a:p>
              <a:pPr algn="ctr">
                <a:lnSpc>
                  <a:spcPts val="2660"/>
                </a:lnSpc>
                <a:spcBef>
                  <a:spcPct val="0"/>
                </a:spcBef>
              </a:pPr>
            </a:p>
          </p:txBody>
        </p:sp>
      </p:grpSp>
      <p:grpSp>
        <p:nvGrpSpPr>
          <p:cNvPr name="Group 11" id="11"/>
          <p:cNvGrpSpPr/>
          <p:nvPr/>
        </p:nvGrpSpPr>
        <p:grpSpPr>
          <a:xfrm rot="0">
            <a:off x="-207879" y="-229157"/>
            <a:ext cx="17313762" cy="11362156"/>
            <a:chOff x="0" y="0"/>
            <a:chExt cx="812800" cy="533400"/>
          </a:xfrm>
        </p:grpSpPr>
        <p:sp>
          <p:nvSpPr>
            <p:cNvPr name="Freeform 12" id="12"/>
            <p:cNvSpPr/>
            <p:nvPr/>
          </p:nvSpPr>
          <p:spPr>
            <a:xfrm flipH="false" flipV="false" rot="0">
              <a:off x="0" y="0"/>
              <a:ext cx="812800" cy="533400"/>
            </a:xfrm>
            <a:custGeom>
              <a:avLst/>
              <a:gdLst/>
              <a:ahLst/>
              <a:cxnLst/>
              <a:rect r="r" b="b" t="t" l="l"/>
              <a:pathLst>
                <a:path h="533400" w="8128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solidFill>
            <a:ln w="104775" cap="sq">
              <a:solidFill>
                <a:srgbClr val="F4AC78"/>
              </a:solidFill>
              <a:prstDash val="lgDash"/>
              <a:miter/>
            </a:ln>
          </p:spPr>
        </p:sp>
        <p:sp>
          <p:nvSpPr>
            <p:cNvPr name="TextBox 13" id="13"/>
            <p:cNvSpPr txBox="true"/>
            <p:nvPr/>
          </p:nvSpPr>
          <p:spPr>
            <a:xfrm>
              <a:off x="38100" y="50800"/>
              <a:ext cx="736600" cy="406400"/>
            </a:xfrm>
            <a:prstGeom prst="rect">
              <a:avLst/>
            </a:prstGeom>
          </p:spPr>
          <p:txBody>
            <a:bodyPr anchor="ctr" rtlCol="false" tIns="78350" lIns="78350" bIns="78350" rIns="78350"/>
            <a:lstStyle/>
            <a:p>
              <a:pPr algn="ctr">
                <a:lnSpc>
                  <a:spcPts val="2660"/>
                </a:lnSpc>
                <a:spcBef>
                  <a:spcPct val="0"/>
                </a:spcBef>
              </a:pPr>
            </a:p>
          </p:txBody>
        </p:sp>
      </p:grpSp>
      <p:sp>
        <p:nvSpPr>
          <p:cNvPr name="Freeform 14" id="14"/>
          <p:cNvSpPr/>
          <p:nvPr/>
        </p:nvSpPr>
        <p:spPr>
          <a:xfrm flipH="true" flipV="false" rot="0">
            <a:off x="688123" y="837725"/>
            <a:ext cx="4226200" cy="3273384"/>
          </a:xfrm>
          <a:custGeom>
            <a:avLst/>
            <a:gdLst/>
            <a:ahLst/>
            <a:cxnLst/>
            <a:rect r="r" b="b" t="t" l="l"/>
            <a:pathLst>
              <a:path h="3273384" w="4226200">
                <a:moveTo>
                  <a:pt x="4226200" y="0"/>
                </a:moveTo>
                <a:lnTo>
                  <a:pt x="0" y="0"/>
                </a:lnTo>
                <a:lnTo>
                  <a:pt x="0" y="3273384"/>
                </a:lnTo>
                <a:lnTo>
                  <a:pt x="4226200" y="3273384"/>
                </a:lnTo>
                <a:lnTo>
                  <a:pt x="4226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0">
            <a:off x="13033100" y="8225909"/>
            <a:ext cx="4226200" cy="3273384"/>
          </a:xfrm>
          <a:custGeom>
            <a:avLst/>
            <a:gdLst/>
            <a:ahLst/>
            <a:cxnLst/>
            <a:rect r="r" b="b" t="t" l="l"/>
            <a:pathLst>
              <a:path h="3273384" w="4226200">
                <a:moveTo>
                  <a:pt x="4226200" y="0"/>
                </a:moveTo>
                <a:lnTo>
                  <a:pt x="0" y="0"/>
                </a:lnTo>
                <a:lnTo>
                  <a:pt x="0" y="3273383"/>
                </a:lnTo>
                <a:lnTo>
                  <a:pt x="4226200" y="3273383"/>
                </a:lnTo>
                <a:lnTo>
                  <a:pt x="4226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244096" y="1028700"/>
            <a:ext cx="3134748" cy="2209997"/>
          </a:xfrm>
          <a:custGeom>
            <a:avLst/>
            <a:gdLst/>
            <a:ahLst/>
            <a:cxnLst/>
            <a:rect r="r" b="b" t="t" l="l"/>
            <a:pathLst>
              <a:path h="2209997" w="3134748">
                <a:moveTo>
                  <a:pt x="0" y="0"/>
                </a:moveTo>
                <a:lnTo>
                  <a:pt x="3134748" y="0"/>
                </a:lnTo>
                <a:lnTo>
                  <a:pt x="3134748" y="2209997"/>
                </a:lnTo>
                <a:lnTo>
                  <a:pt x="0" y="2209997"/>
                </a:lnTo>
                <a:lnTo>
                  <a:pt x="0" y="0"/>
                </a:lnTo>
                <a:close/>
              </a:path>
            </a:pathLst>
          </a:custGeom>
          <a:blipFill>
            <a:blip r:embed="rId6"/>
            <a:stretch>
              <a:fillRect l="0" t="0" r="0" b="0"/>
            </a:stretch>
          </a:blipFill>
        </p:spPr>
      </p:sp>
      <p:sp>
        <p:nvSpPr>
          <p:cNvPr name="Freeform 17" id="17"/>
          <p:cNvSpPr/>
          <p:nvPr/>
        </p:nvSpPr>
        <p:spPr>
          <a:xfrm flipH="true" flipV="false" rot="-576677">
            <a:off x="-416714" y="7543093"/>
            <a:ext cx="3563211" cy="4768288"/>
          </a:xfrm>
          <a:custGeom>
            <a:avLst/>
            <a:gdLst/>
            <a:ahLst/>
            <a:cxnLst/>
            <a:rect r="r" b="b" t="t" l="l"/>
            <a:pathLst>
              <a:path h="4768288" w="3563211">
                <a:moveTo>
                  <a:pt x="3563211" y="0"/>
                </a:moveTo>
                <a:lnTo>
                  <a:pt x="0" y="0"/>
                </a:lnTo>
                <a:lnTo>
                  <a:pt x="0" y="4768287"/>
                </a:lnTo>
                <a:lnTo>
                  <a:pt x="3563211" y="4768287"/>
                </a:lnTo>
                <a:lnTo>
                  <a:pt x="35632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2404970" y="3739634"/>
            <a:ext cx="14060214" cy="448627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5. Những rào cản mà thanh niên gặp phải trong việc thúc đẩy bình đẳng giới là gì?</a:t>
            </a:r>
          </a:p>
          <a:p>
            <a:pPr algn="l">
              <a:lnSpc>
                <a:spcPts val="4900"/>
              </a:lnSpc>
              <a:spcBef>
                <a:spcPct val="0"/>
              </a:spcBef>
            </a:pPr>
          </a:p>
          <a:p>
            <a:pPr algn="l">
              <a:lnSpc>
                <a:spcPts val="4900"/>
              </a:lnSpc>
              <a:spcBef>
                <a:spcPct val="0"/>
              </a:spcBef>
            </a:pPr>
            <a:r>
              <a:rPr lang="en-US" sz="3500">
                <a:solidFill>
                  <a:srgbClr val="000000"/>
                </a:solidFill>
                <a:latin typeface="Baloo"/>
                <a:ea typeface="Baloo"/>
                <a:cs typeface="Baloo"/>
                <a:sym typeface="Baloo"/>
              </a:rPr>
              <a:t>A. Có nhiều kiến thức về bình đẳng giới</a:t>
            </a:r>
          </a:p>
          <a:p>
            <a:pPr algn="l">
              <a:lnSpc>
                <a:spcPts val="4900"/>
              </a:lnSpc>
              <a:spcBef>
                <a:spcPct val="0"/>
              </a:spcBef>
            </a:pPr>
            <a:r>
              <a:rPr lang="en-US" sz="3500">
                <a:solidFill>
                  <a:srgbClr val="000000"/>
                </a:solidFill>
                <a:latin typeface="Baloo"/>
                <a:ea typeface="Baloo"/>
                <a:cs typeface="Baloo"/>
                <a:sym typeface="Baloo"/>
              </a:rPr>
              <a:t>B. Được sự hỗ trợ đầy đủ từ gia đình và xã hội.</a:t>
            </a:r>
          </a:p>
          <a:p>
            <a:pPr algn="l">
              <a:lnSpc>
                <a:spcPts val="4900"/>
              </a:lnSpc>
              <a:spcBef>
                <a:spcPct val="0"/>
              </a:spcBef>
            </a:pPr>
            <a:r>
              <a:rPr lang="en-US" sz="3500">
                <a:solidFill>
                  <a:srgbClr val="000000"/>
                </a:solidFill>
                <a:latin typeface="Baloo"/>
                <a:ea typeface="Baloo"/>
                <a:cs typeface="Baloo"/>
                <a:sym typeface="Baloo"/>
              </a:rPr>
              <a:t>C. Định kiến giới và rào cản văn hóa.</a:t>
            </a:r>
          </a:p>
          <a:p>
            <a:pPr algn="l">
              <a:lnSpc>
                <a:spcPts val="4900"/>
              </a:lnSpc>
              <a:spcBef>
                <a:spcPct val="0"/>
              </a:spcBef>
            </a:pPr>
            <a:r>
              <a:rPr lang="en-US" sz="3500">
                <a:solidFill>
                  <a:srgbClr val="000000"/>
                </a:solidFill>
                <a:latin typeface="Baloo"/>
                <a:ea typeface="Baloo"/>
                <a:cs typeface="Baloo"/>
                <a:sym typeface="Baloo"/>
              </a:rPr>
              <a:t>D. Không gặp bất kỳ rào cản nào.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793301" y="6628021"/>
            <a:ext cx="4451621" cy="6034246"/>
          </a:xfrm>
          <a:custGeom>
            <a:avLst/>
            <a:gdLst/>
            <a:ahLst/>
            <a:cxnLst/>
            <a:rect r="r" b="b" t="t" l="l"/>
            <a:pathLst>
              <a:path h="6034246" w="4451621">
                <a:moveTo>
                  <a:pt x="0" y="0"/>
                </a:moveTo>
                <a:lnTo>
                  <a:pt x="4451620" y="0"/>
                </a:lnTo>
                <a:lnTo>
                  <a:pt x="4451620" y="6034246"/>
                </a:lnTo>
                <a:lnTo>
                  <a:pt x="0" y="6034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746447" y="6628021"/>
            <a:ext cx="4451621" cy="6034246"/>
          </a:xfrm>
          <a:custGeom>
            <a:avLst/>
            <a:gdLst/>
            <a:ahLst/>
            <a:cxnLst/>
            <a:rect r="r" b="b" t="t" l="l"/>
            <a:pathLst>
              <a:path h="6034246" w="4451621">
                <a:moveTo>
                  <a:pt x="4451621" y="0"/>
                </a:moveTo>
                <a:lnTo>
                  <a:pt x="0" y="0"/>
                </a:lnTo>
                <a:lnTo>
                  <a:pt x="0" y="6034246"/>
                </a:lnTo>
                <a:lnTo>
                  <a:pt x="4451621" y="6034246"/>
                </a:lnTo>
                <a:lnTo>
                  <a:pt x="445162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227250" y="641856"/>
            <a:ext cx="2476616" cy="2620009"/>
            <a:chOff x="0" y="0"/>
            <a:chExt cx="3302155" cy="3493346"/>
          </a:xfrm>
        </p:grpSpPr>
        <p:sp>
          <p:nvSpPr>
            <p:cNvPr name="Freeform 8" id="8"/>
            <p:cNvSpPr/>
            <p:nvPr/>
          </p:nvSpPr>
          <p:spPr>
            <a:xfrm flipH="false" flipV="false" rot="0">
              <a:off x="1776821" y="787883"/>
              <a:ext cx="1525334" cy="2264131"/>
            </a:xfrm>
            <a:custGeom>
              <a:avLst/>
              <a:gdLst/>
              <a:ahLst/>
              <a:cxnLst/>
              <a:rect r="r" b="b" t="t" l="l"/>
              <a:pathLst>
                <a:path h="2264131" w="1525334">
                  <a:moveTo>
                    <a:pt x="0" y="0"/>
                  </a:moveTo>
                  <a:lnTo>
                    <a:pt x="1525334" y="0"/>
                  </a:lnTo>
                  <a:lnTo>
                    <a:pt x="1525334" y="2264131"/>
                  </a:lnTo>
                  <a:lnTo>
                    <a:pt x="0" y="2264131"/>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9" id="9"/>
            <p:cNvSpPr/>
            <p:nvPr/>
          </p:nvSpPr>
          <p:spPr>
            <a:xfrm flipH="true" flipV="false" rot="-344133">
              <a:off x="88427" y="57069"/>
              <a:ext cx="1233838" cy="1831448"/>
            </a:xfrm>
            <a:custGeom>
              <a:avLst/>
              <a:gdLst/>
              <a:ahLst/>
              <a:cxnLst/>
              <a:rect r="r" b="b" t="t" l="l"/>
              <a:pathLst>
                <a:path h="1831448" w="1233838">
                  <a:moveTo>
                    <a:pt x="1233838" y="0"/>
                  </a:moveTo>
                  <a:lnTo>
                    <a:pt x="0" y="0"/>
                  </a:lnTo>
                  <a:lnTo>
                    <a:pt x="0" y="1831448"/>
                  </a:lnTo>
                  <a:lnTo>
                    <a:pt x="1233838" y="1831448"/>
                  </a:lnTo>
                  <a:lnTo>
                    <a:pt x="1233838"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sp>
          <p:nvSpPr>
            <p:cNvPr name="Freeform 10" id="10"/>
            <p:cNvSpPr/>
            <p:nvPr/>
          </p:nvSpPr>
          <p:spPr>
            <a:xfrm flipH="false" flipV="false" rot="3285548">
              <a:off x="478006" y="2063882"/>
              <a:ext cx="820601" cy="1387886"/>
            </a:xfrm>
            <a:custGeom>
              <a:avLst/>
              <a:gdLst/>
              <a:ahLst/>
              <a:cxnLst/>
              <a:rect r="r" b="b" t="t" l="l"/>
              <a:pathLst>
                <a:path h="1387886" w="820601">
                  <a:moveTo>
                    <a:pt x="0" y="0"/>
                  </a:moveTo>
                  <a:lnTo>
                    <a:pt x="820600" y="0"/>
                  </a:lnTo>
                  <a:lnTo>
                    <a:pt x="820600" y="1387885"/>
                  </a:lnTo>
                  <a:lnTo>
                    <a:pt x="0" y="1387885"/>
                  </a:lnTo>
                  <a:lnTo>
                    <a:pt x="0" y="0"/>
                  </a:lnTo>
                  <a:close/>
                </a:path>
              </a:pathLst>
            </a:custGeom>
            <a:blipFill>
              <a:blip r:embed="rId8">
                <a:extLst>
                  <a:ext uri="{96DAC541-7B7A-43D3-8B79-37D633B846F1}">
                    <asvg:svgBlip xmlns:asvg="http://schemas.microsoft.com/office/drawing/2016/SVG/main" r:embed="rId9"/>
                  </a:ext>
                </a:extLst>
              </a:blip>
              <a:stretch>
                <a:fillRect l="-753958" t="0" r="0" b="-421015"/>
              </a:stretch>
            </a:blipFill>
          </p:spPr>
        </p:sp>
      </p:grpSp>
      <p:grpSp>
        <p:nvGrpSpPr>
          <p:cNvPr name="Group 11" id="11"/>
          <p:cNvGrpSpPr/>
          <p:nvPr/>
        </p:nvGrpSpPr>
        <p:grpSpPr>
          <a:xfrm rot="0">
            <a:off x="479364" y="864250"/>
            <a:ext cx="2940185" cy="2050779"/>
            <a:chOff x="0" y="0"/>
            <a:chExt cx="3920247" cy="2734372"/>
          </a:xfrm>
        </p:grpSpPr>
        <p:sp>
          <p:nvSpPr>
            <p:cNvPr name="Freeform 12" id="12"/>
            <p:cNvSpPr/>
            <p:nvPr/>
          </p:nvSpPr>
          <p:spPr>
            <a:xfrm flipH="false" flipV="false" rot="5489537">
              <a:off x="2019579" y="-112485"/>
              <a:ext cx="1514543" cy="2248113"/>
            </a:xfrm>
            <a:custGeom>
              <a:avLst/>
              <a:gdLst/>
              <a:ahLst/>
              <a:cxnLst/>
              <a:rect r="r" b="b" t="t" l="l"/>
              <a:pathLst>
                <a:path h="2248113" w="1514543">
                  <a:moveTo>
                    <a:pt x="0" y="0"/>
                  </a:moveTo>
                  <a:lnTo>
                    <a:pt x="1514544" y="0"/>
                  </a:lnTo>
                  <a:lnTo>
                    <a:pt x="1514544" y="2248113"/>
                  </a:lnTo>
                  <a:lnTo>
                    <a:pt x="0" y="2248113"/>
                  </a:lnTo>
                  <a:lnTo>
                    <a:pt x="0" y="0"/>
                  </a:lnTo>
                  <a:close/>
                </a:path>
              </a:pathLst>
            </a:custGeom>
            <a:blipFill>
              <a:blip r:embed="rId10">
                <a:extLst>
                  <a:ext uri="{96DAC541-7B7A-43D3-8B79-37D633B846F1}">
                    <asvg:svgBlip xmlns:asvg="http://schemas.microsoft.com/office/drawing/2016/SVG/main" r:embed="rId11"/>
                  </a:ext>
                </a:extLst>
              </a:blip>
              <a:stretch>
                <a:fillRect l="0" t="-203606" r="-550428" b="-153238"/>
              </a:stretch>
            </a:blipFill>
          </p:spPr>
        </p:sp>
        <p:sp>
          <p:nvSpPr>
            <p:cNvPr name="Freeform 13" id="13"/>
            <p:cNvSpPr/>
            <p:nvPr/>
          </p:nvSpPr>
          <p:spPr>
            <a:xfrm flipH="true" flipV="false" rot="5145403">
              <a:off x="339523" y="1146973"/>
              <a:ext cx="1225110" cy="1818492"/>
            </a:xfrm>
            <a:custGeom>
              <a:avLst/>
              <a:gdLst/>
              <a:ahLst/>
              <a:cxnLst/>
              <a:rect r="r" b="b" t="t" l="l"/>
              <a:pathLst>
                <a:path h="1818492" w="1225110">
                  <a:moveTo>
                    <a:pt x="1225109" y="0"/>
                  </a:moveTo>
                  <a:lnTo>
                    <a:pt x="0" y="0"/>
                  </a:lnTo>
                  <a:lnTo>
                    <a:pt x="0" y="1818492"/>
                  </a:lnTo>
                  <a:lnTo>
                    <a:pt x="1225109" y="1818492"/>
                  </a:lnTo>
                  <a:lnTo>
                    <a:pt x="1225109"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sp>
          <p:nvSpPr>
            <p:cNvPr name="Freeform 14" id="14"/>
            <p:cNvSpPr/>
            <p:nvPr/>
          </p:nvSpPr>
          <p:spPr>
            <a:xfrm flipH="false" flipV="false" rot="0">
              <a:off x="621037" y="0"/>
              <a:ext cx="814795" cy="1378067"/>
            </a:xfrm>
            <a:custGeom>
              <a:avLst/>
              <a:gdLst/>
              <a:ahLst/>
              <a:cxnLst/>
              <a:rect r="r" b="b" t="t" l="l"/>
              <a:pathLst>
                <a:path h="1378067" w="814795">
                  <a:moveTo>
                    <a:pt x="0" y="0"/>
                  </a:moveTo>
                  <a:lnTo>
                    <a:pt x="814795" y="0"/>
                  </a:lnTo>
                  <a:lnTo>
                    <a:pt x="814795" y="1378067"/>
                  </a:lnTo>
                  <a:lnTo>
                    <a:pt x="0" y="1378067"/>
                  </a:lnTo>
                  <a:lnTo>
                    <a:pt x="0" y="0"/>
                  </a:lnTo>
                  <a:close/>
                </a:path>
              </a:pathLst>
            </a:custGeom>
            <a:blipFill>
              <a:blip r:embed="rId8">
                <a:extLst>
                  <a:ext uri="{96DAC541-7B7A-43D3-8B79-37D633B846F1}">
                    <asvg:svgBlip xmlns:asvg="http://schemas.microsoft.com/office/drawing/2016/SVG/main" r:embed="rId9"/>
                  </a:ext>
                </a:extLst>
              </a:blip>
              <a:stretch>
                <a:fillRect l="-753958" t="0" r="0" b="-421015"/>
              </a:stretch>
            </a:blipFill>
          </p:spPr>
        </p:sp>
      </p:grpSp>
      <p:sp>
        <p:nvSpPr>
          <p:cNvPr name="Freeform 15" id="15"/>
          <p:cNvSpPr/>
          <p:nvPr/>
        </p:nvSpPr>
        <p:spPr>
          <a:xfrm flipH="false" flipV="false" rot="0">
            <a:off x="6323210" y="4830680"/>
            <a:ext cx="5641580" cy="4228680"/>
          </a:xfrm>
          <a:custGeom>
            <a:avLst/>
            <a:gdLst/>
            <a:ahLst/>
            <a:cxnLst/>
            <a:rect r="r" b="b" t="t" l="l"/>
            <a:pathLst>
              <a:path h="4228680" w="5641580">
                <a:moveTo>
                  <a:pt x="0" y="0"/>
                </a:moveTo>
                <a:lnTo>
                  <a:pt x="5641580" y="0"/>
                </a:lnTo>
                <a:lnTo>
                  <a:pt x="5641580" y="4228679"/>
                </a:lnTo>
                <a:lnTo>
                  <a:pt x="0" y="4228679"/>
                </a:lnTo>
                <a:lnTo>
                  <a:pt x="0" y="0"/>
                </a:lnTo>
                <a:close/>
              </a:path>
            </a:pathLst>
          </a:custGeom>
          <a:blipFill>
            <a:blip r:embed="rId12"/>
            <a:stretch>
              <a:fillRect l="0" t="0" r="0" b="0"/>
            </a:stretch>
          </a:blipFill>
        </p:spPr>
      </p:sp>
      <p:sp>
        <p:nvSpPr>
          <p:cNvPr name="TextBox 16" id="16"/>
          <p:cNvSpPr txBox="true"/>
          <p:nvPr/>
        </p:nvSpPr>
        <p:spPr>
          <a:xfrm rot="9985">
            <a:off x="3329988" y="2969382"/>
            <a:ext cx="12396557" cy="1584009"/>
          </a:xfrm>
          <a:prstGeom prst="rect">
            <a:avLst/>
          </a:prstGeom>
        </p:spPr>
        <p:txBody>
          <a:bodyPr anchor="t" rtlCol="false" tIns="0" lIns="0" bIns="0" rIns="0">
            <a:spAutoFit/>
          </a:bodyPr>
          <a:lstStyle/>
          <a:p>
            <a:pPr algn="ctr">
              <a:lnSpc>
                <a:spcPts val="8216"/>
              </a:lnSpc>
            </a:pPr>
            <a:r>
              <a:rPr lang="en-US" sz="9336">
                <a:solidFill>
                  <a:srgbClr val="5B4A3B"/>
                </a:solidFill>
                <a:latin typeface="Baloo"/>
                <a:ea typeface="Baloo"/>
                <a:cs typeface="Baloo"/>
                <a:sym typeface="Baloo"/>
              </a:rPr>
              <a:t>1. KHÁI QUÁT VỀ ĐỀ TÀI</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ECDB"/>
        </a:solidFill>
      </p:bgPr>
    </p:bg>
    <p:spTree>
      <p:nvGrpSpPr>
        <p:cNvPr id="1" name=""/>
        <p:cNvGrpSpPr/>
        <p:nvPr/>
      </p:nvGrpSpPr>
      <p:grpSpPr>
        <a:xfrm>
          <a:off x="0" y="0"/>
          <a:ext cx="0" cy="0"/>
          <a:chOff x="0" y="0"/>
          <a:chExt cx="0" cy="0"/>
        </a:xfrm>
      </p:grpSpPr>
      <p:sp>
        <p:nvSpPr>
          <p:cNvPr name="Freeform 2" id="2"/>
          <p:cNvSpPr/>
          <p:nvPr/>
        </p:nvSpPr>
        <p:spPr>
          <a:xfrm flipH="false" flipV="false" rot="0">
            <a:off x="-1166255" y="-1531134"/>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96180" y="-1531134"/>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968140" y="-1531134"/>
            <a:ext cx="7638635" cy="7638635"/>
          </a:xfrm>
          <a:custGeom>
            <a:avLst/>
            <a:gdLst/>
            <a:ahLst/>
            <a:cxnLst/>
            <a:rect r="r" b="b" t="t" l="l"/>
            <a:pathLst>
              <a:path h="7638635" w="7638635">
                <a:moveTo>
                  <a:pt x="0" y="0"/>
                </a:moveTo>
                <a:lnTo>
                  <a:pt x="7638634" y="0"/>
                </a:lnTo>
                <a:lnTo>
                  <a:pt x="7638634"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6255" y="6042825"/>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396180" y="6042825"/>
            <a:ext cx="7638635" cy="7638635"/>
          </a:xfrm>
          <a:custGeom>
            <a:avLst/>
            <a:gdLst/>
            <a:ahLst/>
            <a:cxnLst/>
            <a:rect r="r" b="b" t="t" l="l"/>
            <a:pathLst>
              <a:path h="7638635" w="7638635">
                <a:moveTo>
                  <a:pt x="0" y="0"/>
                </a:moveTo>
                <a:lnTo>
                  <a:pt x="7638635" y="0"/>
                </a:lnTo>
                <a:lnTo>
                  <a:pt x="7638635"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68140" y="6042825"/>
            <a:ext cx="7638635" cy="7638635"/>
          </a:xfrm>
          <a:custGeom>
            <a:avLst/>
            <a:gdLst/>
            <a:ahLst/>
            <a:cxnLst/>
            <a:rect r="r" b="b" t="t" l="l"/>
            <a:pathLst>
              <a:path h="7638635" w="7638635">
                <a:moveTo>
                  <a:pt x="0" y="0"/>
                </a:moveTo>
                <a:lnTo>
                  <a:pt x="7638634" y="0"/>
                </a:lnTo>
                <a:lnTo>
                  <a:pt x="7638634" y="7638635"/>
                </a:lnTo>
                <a:lnTo>
                  <a:pt x="0" y="7638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876506" y="-667944"/>
            <a:ext cx="18651016" cy="12239729"/>
            <a:chOff x="0" y="0"/>
            <a:chExt cx="812800" cy="533400"/>
          </a:xfrm>
        </p:grpSpPr>
        <p:sp>
          <p:nvSpPr>
            <p:cNvPr name="Freeform 9" id="9"/>
            <p:cNvSpPr/>
            <p:nvPr/>
          </p:nvSpPr>
          <p:spPr>
            <a:xfrm flipH="false" flipV="false" rot="0">
              <a:off x="0" y="0"/>
              <a:ext cx="812800" cy="533400"/>
            </a:xfrm>
            <a:custGeom>
              <a:avLst/>
              <a:gdLst/>
              <a:ahLst/>
              <a:cxnLst/>
              <a:rect r="r" b="b" t="t" l="l"/>
              <a:pathLst>
                <a:path h="533400" w="8128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solidFill>
          </p:spPr>
        </p:sp>
        <p:sp>
          <p:nvSpPr>
            <p:cNvPr name="TextBox 10" id="10"/>
            <p:cNvSpPr txBox="true"/>
            <p:nvPr/>
          </p:nvSpPr>
          <p:spPr>
            <a:xfrm>
              <a:off x="38100" y="50800"/>
              <a:ext cx="736600" cy="406400"/>
            </a:xfrm>
            <a:prstGeom prst="rect">
              <a:avLst/>
            </a:prstGeom>
          </p:spPr>
          <p:txBody>
            <a:bodyPr anchor="ctr" rtlCol="false" tIns="78350" lIns="78350" bIns="78350" rIns="78350"/>
            <a:lstStyle/>
            <a:p>
              <a:pPr algn="ctr">
                <a:lnSpc>
                  <a:spcPts val="2660"/>
                </a:lnSpc>
                <a:spcBef>
                  <a:spcPct val="0"/>
                </a:spcBef>
              </a:pPr>
            </a:p>
          </p:txBody>
        </p:sp>
      </p:grpSp>
      <p:grpSp>
        <p:nvGrpSpPr>
          <p:cNvPr name="Group 11" id="11"/>
          <p:cNvGrpSpPr/>
          <p:nvPr/>
        </p:nvGrpSpPr>
        <p:grpSpPr>
          <a:xfrm rot="0">
            <a:off x="-207879" y="-229157"/>
            <a:ext cx="17313762" cy="11362156"/>
            <a:chOff x="0" y="0"/>
            <a:chExt cx="812800" cy="533400"/>
          </a:xfrm>
        </p:grpSpPr>
        <p:sp>
          <p:nvSpPr>
            <p:cNvPr name="Freeform 12" id="12"/>
            <p:cNvSpPr/>
            <p:nvPr/>
          </p:nvSpPr>
          <p:spPr>
            <a:xfrm flipH="false" flipV="false" rot="0">
              <a:off x="0" y="0"/>
              <a:ext cx="812800" cy="533400"/>
            </a:xfrm>
            <a:custGeom>
              <a:avLst/>
              <a:gdLst/>
              <a:ahLst/>
              <a:cxnLst/>
              <a:rect r="r" b="b" t="t" l="l"/>
              <a:pathLst>
                <a:path h="533400" w="812800">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FFFFFF"/>
            </a:solidFill>
            <a:ln w="104775" cap="sq">
              <a:solidFill>
                <a:srgbClr val="F4AC78"/>
              </a:solidFill>
              <a:prstDash val="lgDash"/>
              <a:miter/>
            </a:ln>
          </p:spPr>
        </p:sp>
        <p:sp>
          <p:nvSpPr>
            <p:cNvPr name="TextBox 13" id="13"/>
            <p:cNvSpPr txBox="true"/>
            <p:nvPr/>
          </p:nvSpPr>
          <p:spPr>
            <a:xfrm>
              <a:off x="38100" y="50800"/>
              <a:ext cx="736600" cy="406400"/>
            </a:xfrm>
            <a:prstGeom prst="rect">
              <a:avLst/>
            </a:prstGeom>
          </p:spPr>
          <p:txBody>
            <a:bodyPr anchor="ctr" rtlCol="false" tIns="78350" lIns="78350" bIns="78350" rIns="78350"/>
            <a:lstStyle/>
            <a:p>
              <a:pPr algn="ctr">
                <a:lnSpc>
                  <a:spcPts val="2660"/>
                </a:lnSpc>
                <a:spcBef>
                  <a:spcPct val="0"/>
                </a:spcBef>
              </a:pPr>
            </a:p>
          </p:txBody>
        </p:sp>
      </p:grpSp>
      <p:sp>
        <p:nvSpPr>
          <p:cNvPr name="Freeform 14" id="14"/>
          <p:cNvSpPr/>
          <p:nvPr/>
        </p:nvSpPr>
        <p:spPr>
          <a:xfrm flipH="true" flipV="false" rot="0">
            <a:off x="688123" y="837725"/>
            <a:ext cx="4226200" cy="3273384"/>
          </a:xfrm>
          <a:custGeom>
            <a:avLst/>
            <a:gdLst/>
            <a:ahLst/>
            <a:cxnLst/>
            <a:rect r="r" b="b" t="t" l="l"/>
            <a:pathLst>
              <a:path h="3273384" w="4226200">
                <a:moveTo>
                  <a:pt x="4226200" y="0"/>
                </a:moveTo>
                <a:lnTo>
                  <a:pt x="0" y="0"/>
                </a:lnTo>
                <a:lnTo>
                  <a:pt x="0" y="3273384"/>
                </a:lnTo>
                <a:lnTo>
                  <a:pt x="4226200" y="3273384"/>
                </a:lnTo>
                <a:lnTo>
                  <a:pt x="4226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0">
            <a:off x="13033100" y="8225909"/>
            <a:ext cx="4226200" cy="3273384"/>
          </a:xfrm>
          <a:custGeom>
            <a:avLst/>
            <a:gdLst/>
            <a:ahLst/>
            <a:cxnLst/>
            <a:rect r="r" b="b" t="t" l="l"/>
            <a:pathLst>
              <a:path h="3273384" w="4226200">
                <a:moveTo>
                  <a:pt x="4226200" y="0"/>
                </a:moveTo>
                <a:lnTo>
                  <a:pt x="0" y="0"/>
                </a:lnTo>
                <a:lnTo>
                  <a:pt x="0" y="3273383"/>
                </a:lnTo>
                <a:lnTo>
                  <a:pt x="4226200" y="3273383"/>
                </a:lnTo>
                <a:lnTo>
                  <a:pt x="42262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244096" y="1028700"/>
            <a:ext cx="3134748" cy="2209997"/>
          </a:xfrm>
          <a:custGeom>
            <a:avLst/>
            <a:gdLst/>
            <a:ahLst/>
            <a:cxnLst/>
            <a:rect r="r" b="b" t="t" l="l"/>
            <a:pathLst>
              <a:path h="2209997" w="3134748">
                <a:moveTo>
                  <a:pt x="0" y="0"/>
                </a:moveTo>
                <a:lnTo>
                  <a:pt x="3134748" y="0"/>
                </a:lnTo>
                <a:lnTo>
                  <a:pt x="3134748" y="2209997"/>
                </a:lnTo>
                <a:lnTo>
                  <a:pt x="0" y="2209997"/>
                </a:lnTo>
                <a:lnTo>
                  <a:pt x="0" y="0"/>
                </a:lnTo>
                <a:close/>
              </a:path>
            </a:pathLst>
          </a:custGeom>
          <a:blipFill>
            <a:blip r:embed="rId6"/>
            <a:stretch>
              <a:fillRect l="0" t="0" r="0" b="0"/>
            </a:stretch>
          </a:blipFill>
        </p:spPr>
      </p:sp>
      <p:sp>
        <p:nvSpPr>
          <p:cNvPr name="Freeform 17" id="17"/>
          <p:cNvSpPr/>
          <p:nvPr/>
        </p:nvSpPr>
        <p:spPr>
          <a:xfrm flipH="true" flipV="false" rot="-576677">
            <a:off x="-416714" y="7543093"/>
            <a:ext cx="3563211" cy="4768288"/>
          </a:xfrm>
          <a:custGeom>
            <a:avLst/>
            <a:gdLst/>
            <a:ahLst/>
            <a:cxnLst/>
            <a:rect r="r" b="b" t="t" l="l"/>
            <a:pathLst>
              <a:path h="4768288" w="3563211">
                <a:moveTo>
                  <a:pt x="3563211" y="0"/>
                </a:moveTo>
                <a:lnTo>
                  <a:pt x="0" y="0"/>
                </a:lnTo>
                <a:lnTo>
                  <a:pt x="0" y="4768287"/>
                </a:lnTo>
                <a:lnTo>
                  <a:pt x="3563211" y="4768287"/>
                </a:lnTo>
                <a:lnTo>
                  <a:pt x="35632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2404970" y="3739634"/>
            <a:ext cx="14060214" cy="448627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Baloo"/>
                <a:ea typeface="Baloo"/>
                <a:cs typeface="Baloo"/>
                <a:sym typeface="Baloo"/>
              </a:rPr>
              <a:t>5. Những rào cản mà thanh niên gặp phải trong việc thúc đẩy bình đẳng giới là gì?</a:t>
            </a:r>
          </a:p>
          <a:p>
            <a:pPr algn="l">
              <a:lnSpc>
                <a:spcPts val="4900"/>
              </a:lnSpc>
              <a:spcBef>
                <a:spcPct val="0"/>
              </a:spcBef>
            </a:pPr>
          </a:p>
          <a:p>
            <a:pPr algn="l">
              <a:lnSpc>
                <a:spcPts val="4900"/>
              </a:lnSpc>
              <a:spcBef>
                <a:spcPct val="0"/>
              </a:spcBef>
            </a:pPr>
            <a:r>
              <a:rPr lang="en-US" sz="3500">
                <a:solidFill>
                  <a:srgbClr val="000000"/>
                </a:solidFill>
                <a:latin typeface="Baloo"/>
                <a:ea typeface="Baloo"/>
                <a:cs typeface="Baloo"/>
                <a:sym typeface="Baloo"/>
              </a:rPr>
              <a:t>A. Có nhiều kiến thức về bình đẳng giới</a:t>
            </a:r>
          </a:p>
          <a:p>
            <a:pPr algn="l">
              <a:lnSpc>
                <a:spcPts val="4900"/>
              </a:lnSpc>
              <a:spcBef>
                <a:spcPct val="0"/>
              </a:spcBef>
            </a:pPr>
            <a:r>
              <a:rPr lang="en-US" sz="3500">
                <a:solidFill>
                  <a:srgbClr val="000000"/>
                </a:solidFill>
                <a:latin typeface="Baloo"/>
                <a:ea typeface="Baloo"/>
                <a:cs typeface="Baloo"/>
                <a:sym typeface="Baloo"/>
              </a:rPr>
              <a:t>B. Được sự hỗ trợ đầy đủ từ gia đình và xã hội.</a:t>
            </a:r>
          </a:p>
          <a:p>
            <a:pPr algn="l">
              <a:lnSpc>
                <a:spcPts val="4900"/>
              </a:lnSpc>
              <a:spcBef>
                <a:spcPct val="0"/>
              </a:spcBef>
            </a:pPr>
            <a:r>
              <a:rPr lang="en-US" sz="3500">
                <a:solidFill>
                  <a:srgbClr val="7ED957"/>
                </a:solidFill>
                <a:latin typeface="Baloo"/>
                <a:ea typeface="Baloo"/>
                <a:cs typeface="Baloo"/>
                <a:sym typeface="Baloo"/>
              </a:rPr>
              <a:t>C. Định kiến giới và rào cản văn hóa.</a:t>
            </a:r>
          </a:p>
          <a:p>
            <a:pPr algn="l">
              <a:lnSpc>
                <a:spcPts val="4900"/>
              </a:lnSpc>
              <a:spcBef>
                <a:spcPct val="0"/>
              </a:spcBef>
            </a:pPr>
            <a:r>
              <a:rPr lang="en-US" sz="3500">
                <a:solidFill>
                  <a:srgbClr val="000000"/>
                </a:solidFill>
                <a:latin typeface="Baloo"/>
                <a:ea typeface="Baloo"/>
                <a:cs typeface="Baloo"/>
                <a:sym typeface="Baloo"/>
              </a:rPr>
              <a:t>D. Không gặp bất kỳ rào cản nào.</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47729"/>
            <a:ext cx="18435176" cy="14155532"/>
            <a:chOff x="0" y="0"/>
            <a:chExt cx="24580235" cy="18874042"/>
          </a:xfrm>
        </p:grpSpPr>
        <p:sp>
          <p:nvSpPr>
            <p:cNvPr name="Freeform 3" id="3"/>
            <p:cNvSpPr/>
            <p:nvPr/>
          </p:nvSpPr>
          <p:spPr>
            <a:xfrm flipH="false" flipV="false" rot="0">
              <a:off x="0" y="0"/>
              <a:ext cx="12388235" cy="18874042"/>
            </a:xfrm>
            <a:custGeom>
              <a:avLst/>
              <a:gdLst/>
              <a:ahLst/>
              <a:cxnLst/>
              <a:rect r="r" b="b" t="t" l="l"/>
              <a:pathLst>
                <a:path h="18874042" w="12388235">
                  <a:moveTo>
                    <a:pt x="0" y="0"/>
                  </a:moveTo>
                  <a:lnTo>
                    <a:pt x="12388235" y="0"/>
                  </a:lnTo>
                  <a:lnTo>
                    <a:pt x="12388235" y="18874042"/>
                  </a:lnTo>
                  <a:lnTo>
                    <a:pt x="0" y="188740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192000" y="0"/>
              <a:ext cx="12388235" cy="18874042"/>
            </a:xfrm>
            <a:custGeom>
              <a:avLst/>
              <a:gdLst/>
              <a:ahLst/>
              <a:cxnLst/>
              <a:rect r="r" b="b" t="t" l="l"/>
              <a:pathLst>
                <a:path h="18874042" w="12388235">
                  <a:moveTo>
                    <a:pt x="0" y="0"/>
                  </a:moveTo>
                  <a:lnTo>
                    <a:pt x="12388235" y="0"/>
                  </a:lnTo>
                  <a:lnTo>
                    <a:pt x="12388235" y="18874042"/>
                  </a:lnTo>
                  <a:lnTo>
                    <a:pt x="0" y="18874042"/>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862770" y="6475352"/>
            <a:ext cx="955721" cy="2419547"/>
          </a:xfrm>
          <a:custGeom>
            <a:avLst/>
            <a:gdLst/>
            <a:ahLst/>
            <a:cxnLst/>
            <a:rect r="r" b="b" t="t" l="l"/>
            <a:pathLst>
              <a:path h="2419547" w="955721">
                <a:moveTo>
                  <a:pt x="0" y="0"/>
                </a:moveTo>
                <a:lnTo>
                  <a:pt x="955721" y="0"/>
                </a:lnTo>
                <a:lnTo>
                  <a:pt x="955721" y="2419546"/>
                </a:lnTo>
                <a:lnTo>
                  <a:pt x="0" y="241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83259">
            <a:off x="1268621" y="1469294"/>
            <a:ext cx="1309021" cy="2057400"/>
          </a:xfrm>
          <a:custGeom>
            <a:avLst/>
            <a:gdLst/>
            <a:ahLst/>
            <a:cxnLst/>
            <a:rect r="r" b="b" t="t" l="l"/>
            <a:pathLst>
              <a:path h="2057400" w="1309021">
                <a:moveTo>
                  <a:pt x="0" y="0"/>
                </a:moveTo>
                <a:lnTo>
                  <a:pt x="1309021" y="0"/>
                </a:lnTo>
                <a:lnTo>
                  <a:pt x="1309021"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06286" y="8433810"/>
            <a:ext cx="1800225" cy="461088"/>
          </a:xfrm>
          <a:custGeom>
            <a:avLst/>
            <a:gdLst/>
            <a:ahLst/>
            <a:cxnLst/>
            <a:rect r="r" b="b" t="t" l="l"/>
            <a:pathLst>
              <a:path h="461088" w="1800225">
                <a:moveTo>
                  <a:pt x="0" y="0"/>
                </a:moveTo>
                <a:lnTo>
                  <a:pt x="1800224" y="0"/>
                </a:lnTo>
                <a:lnTo>
                  <a:pt x="1800224" y="461088"/>
                </a:lnTo>
                <a:lnTo>
                  <a:pt x="0" y="461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459075" y="1106198"/>
            <a:ext cx="1800225" cy="461088"/>
          </a:xfrm>
          <a:custGeom>
            <a:avLst/>
            <a:gdLst/>
            <a:ahLst/>
            <a:cxnLst/>
            <a:rect r="r" b="b" t="t" l="l"/>
            <a:pathLst>
              <a:path h="461088" w="1800225">
                <a:moveTo>
                  <a:pt x="0" y="0"/>
                </a:moveTo>
                <a:lnTo>
                  <a:pt x="1800225" y="0"/>
                </a:lnTo>
                <a:lnTo>
                  <a:pt x="1800225" y="461088"/>
                </a:lnTo>
                <a:lnTo>
                  <a:pt x="0" y="461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283828" y="3023004"/>
            <a:ext cx="1064113" cy="1272482"/>
          </a:xfrm>
          <a:custGeom>
            <a:avLst/>
            <a:gdLst/>
            <a:ahLst/>
            <a:cxnLst/>
            <a:rect r="r" b="b" t="t" l="l"/>
            <a:pathLst>
              <a:path h="1272482" w="1064113">
                <a:moveTo>
                  <a:pt x="0" y="0"/>
                </a:moveTo>
                <a:lnTo>
                  <a:pt x="1064113" y="0"/>
                </a:lnTo>
                <a:lnTo>
                  <a:pt x="1064113" y="1272482"/>
                </a:lnTo>
                <a:lnTo>
                  <a:pt x="0" y="12724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3940059" y="3957661"/>
            <a:ext cx="10407882" cy="3526188"/>
            <a:chOff x="0" y="0"/>
            <a:chExt cx="3328858" cy="1127816"/>
          </a:xfrm>
        </p:grpSpPr>
        <p:sp>
          <p:nvSpPr>
            <p:cNvPr name="Freeform 11" id="11"/>
            <p:cNvSpPr/>
            <p:nvPr/>
          </p:nvSpPr>
          <p:spPr>
            <a:xfrm flipH="false" flipV="false" rot="0">
              <a:off x="0" y="0"/>
              <a:ext cx="3330129" cy="1127816"/>
            </a:xfrm>
            <a:custGeom>
              <a:avLst/>
              <a:gdLst/>
              <a:ahLst/>
              <a:cxnLst/>
              <a:rect r="r" b="b" t="t" l="l"/>
              <a:pathLst>
                <a:path h="1127816" w="3330129">
                  <a:moveTo>
                    <a:pt x="2776408" y="1127816"/>
                  </a:moveTo>
                  <a:lnTo>
                    <a:pt x="553720" y="1127816"/>
                  </a:lnTo>
                  <a:cubicBezTo>
                    <a:pt x="247650" y="1127816"/>
                    <a:pt x="0" y="875323"/>
                    <a:pt x="0" y="564558"/>
                  </a:cubicBezTo>
                  <a:cubicBezTo>
                    <a:pt x="0" y="252497"/>
                    <a:pt x="247650" y="0"/>
                    <a:pt x="553720" y="0"/>
                  </a:cubicBezTo>
                  <a:lnTo>
                    <a:pt x="2776408" y="0"/>
                  </a:lnTo>
                  <a:cubicBezTo>
                    <a:pt x="3082478" y="0"/>
                    <a:pt x="3330129" y="252497"/>
                    <a:pt x="3330129" y="564558"/>
                  </a:cubicBezTo>
                  <a:cubicBezTo>
                    <a:pt x="3328858" y="875323"/>
                    <a:pt x="3081208" y="1127816"/>
                    <a:pt x="2776408" y="1127816"/>
                  </a:cubicBezTo>
                  <a:close/>
                </a:path>
              </a:pathLst>
            </a:custGeom>
            <a:solidFill>
              <a:srgbClr val="61B6AF"/>
            </a:solidFill>
          </p:spPr>
        </p:sp>
      </p:grpSp>
      <p:sp>
        <p:nvSpPr>
          <p:cNvPr name="Freeform 12" id="12"/>
          <p:cNvSpPr/>
          <p:nvPr/>
        </p:nvSpPr>
        <p:spPr>
          <a:xfrm flipH="false" flipV="false" rot="0">
            <a:off x="3106510" y="6930441"/>
            <a:ext cx="925574" cy="1106815"/>
          </a:xfrm>
          <a:custGeom>
            <a:avLst/>
            <a:gdLst/>
            <a:ahLst/>
            <a:cxnLst/>
            <a:rect r="r" b="b" t="t" l="l"/>
            <a:pathLst>
              <a:path h="1106815" w="925574">
                <a:moveTo>
                  <a:pt x="0" y="0"/>
                </a:moveTo>
                <a:lnTo>
                  <a:pt x="925575" y="0"/>
                </a:lnTo>
                <a:lnTo>
                  <a:pt x="925575" y="1106815"/>
                </a:lnTo>
                <a:lnTo>
                  <a:pt x="0" y="11068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4587659" y="825664"/>
            <a:ext cx="4556341" cy="5492333"/>
          </a:xfrm>
          <a:custGeom>
            <a:avLst/>
            <a:gdLst/>
            <a:ahLst/>
            <a:cxnLst/>
            <a:rect r="r" b="b" t="t" l="l"/>
            <a:pathLst>
              <a:path h="5492333" w="4556341">
                <a:moveTo>
                  <a:pt x="0" y="0"/>
                </a:moveTo>
                <a:lnTo>
                  <a:pt x="4556341" y="0"/>
                </a:lnTo>
                <a:lnTo>
                  <a:pt x="4556341" y="5492334"/>
                </a:lnTo>
                <a:lnTo>
                  <a:pt x="0" y="5492334"/>
                </a:lnTo>
                <a:lnTo>
                  <a:pt x="0" y="0"/>
                </a:lnTo>
                <a:close/>
              </a:path>
            </a:pathLst>
          </a:custGeom>
          <a:blipFill>
            <a:blip r:embed="rId12"/>
            <a:stretch>
              <a:fillRect l="0" t="0" r="0" b="0"/>
            </a:stretch>
          </a:blipFill>
        </p:spPr>
      </p:sp>
      <p:sp>
        <p:nvSpPr>
          <p:cNvPr name="TextBox 14" id="14"/>
          <p:cNvSpPr txBox="true"/>
          <p:nvPr/>
        </p:nvSpPr>
        <p:spPr>
          <a:xfrm rot="0">
            <a:off x="5135748" y="5551227"/>
            <a:ext cx="8016504" cy="1276350"/>
          </a:xfrm>
          <a:prstGeom prst="rect">
            <a:avLst/>
          </a:prstGeom>
        </p:spPr>
        <p:txBody>
          <a:bodyPr anchor="t" rtlCol="false" tIns="0" lIns="0" bIns="0" rIns="0">
            <a:spAutoFit/>
          </a:bodyPr>
          <a:lstStyle/>
          <a:p>
            <a:pPr algn="ctr">
              <a:lnSpc>
                <a:spcPts val="10499"/>
              </a:lnSpc>
              <a:spcBef>
                <a:spcPct val="0"/>
              </a:spcBef>
            </a:pPr>
            <a:r>
              <a:rPr lang="en-US" sz="7499">
                <a:solidFill>
                  <a:srgbClr val="FFFBF8"/>
                </a:solidFill>
                <a:latin typeface="Baloo"/>
                <a:ea typeface="Baloo"/>
                <a:cs typeface="Baloo"/>
                <a:sym typeface="Baloo"/>
              </a:rPr>
              <a:t>Câu 6</a:t>
            </a:r>
          </a:p>
        </p:txBody>
      </p:sp>
      <p:sp>
        <p:nvSpPr>
          <p:cNvPr name="Freeform 15" id="15"/>
          <p:cNvSpPr/>
          <p:nvPr/>
        </p:nvSpPr>
        <p:spPr>
          <a:xfrm flipH="false" flipV="false" rot="0">
            <a:off x="14347941" y="8894898"/>
            <a:ext cx="961212" cy="1184853"/>
          </a:xfrm>
          <a:custGeom>
            <a:avLst/>
            <a:gdLst/>
            <a:ahLst/>
            <a:cxnLst/>
            <a:rect r="r" b="b" t="t" l="l"/>
            <a:pathLst>
              <a:path h="1184853" w="961212">
                <a:moveTo>
                  <a:pt x="0" y="0"/>
                </a:moveTo>
                <a:lnTo>
                  <a:pt x="961212" y="0"/>
                </a:lnTo>
                <a:lnTo>
                  <a:pt x="961212" y="1184853"/>
                </a:lnTo>
                <a:lnTo>
                  <a:pt x="0" y="1184853"/>
                </a:lnTo>
                <a:lnTo>
                  <a:pt x="0" y="0"/>
                </a:lnTo>
                <a:close/>
              </a:path>
            </a:pathLst>
          </a:custGeom>
          <a:blipFill>
            <a:blip r:embed="rId13"/>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47729"/>
            <a:ext cx="18435176" cy="14155532"/>
            <a:chOff x="0" y="0"/>
            <a:chExt cx="24580235" cy="18874042"/>
          </a:xfrm>
        </p:grpSpPr>
        <p:sp>
          <p:nvSpPr>
            <p:cNvPr name="Freeform 3" id="3"/>
            <p:cNvSpPr/>
            <p:nvPr/>
          </p:nvSpPr>
          <p:spPr>
            <a:xfrm flipH="false" flipV="false" rot="0">
              <a:off x="0" y="0"/>
              <a:ext cx="12388235" cy="18874042"/>
            </a:xfrm>
            <a:custGeom>
              <a:avLst/>
              <a:gdLst/>
              <a:ahLst/>
              <a:cxnLst/>
              <a:rect r="r" b="b" t="t" l="l"/>
              <a:pathLst>
                <a:path h="18874042" w="12388235">
                  <a:moveTo>
                    <a:pt x="0" y="0"/>
                  </a:moveTo>
                  <a:lnTo>
                    <a:pt x="12388235" y="0"/>
                  </a:lnTo>
                  <a:lnTo>
                    <a:pt x="12388235" y="18874042"/>
                  </a:lnTo>
                  <a:lnTo>
                    <a:pt x="0" y="188740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192000" y="0"/>
              <a:ext cx="12388235" cy="18874042"/>
            </a:xfrm>
            <a:custGeom>
              <a:avLst/>
              <a:gdLst/>
              <a:ahLst/>
              <a:cxnLst/>
              <a:rect r="r" b="b" t="t" l="l"/>
              <a:pathLst>
                <a:path h="18874042" w="12388235">
                  <a:moveTo>
                    <a:pt x="0" y="0"/>
                  </a:moveTo>
                  <a:lnTo>
                    <a:pt x="12388235" y="0"/>
                  </a:lnTo>
                  <a:lnTo>
                    <a:pt x="12388235" y="18874042"/>
                  </a:lnTo>
                  <a:lnTo>
                    <a:pt x="0" y="18874042"/>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913253" y="440871"/>
            <a:ext cx="2042992" cy="2435758"/>
          </a:xfrm>
          <a:custGeom>
            <a:avLst/>
            <a:gdLst/>
            <a:ahLst/>
            <a:cxnLst/>
            <a:rect r="r" b="b" t="t" l="l"/>
            <a:pathLst>
              <a:path h="2435758" w="2042992">
                <a:moveTo>
                  <a:pt x="0" y="0"/>
                </a:moveTo>
                <a:lnTo>
                  <a:pt x="2042991" y="0"/>
                </a:lnTo>
                <a:lnTo>
                  <a:pt x="2042991" y="2435758"/>
                </a:lnTo>
                <a:lnTo>
                  <a:pt x="0" y="2435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43000" y="7158434"/>
            <a:ext cx="3602094" cy="3602094"/>
          </a:xfrm>
          <a:custGeom>
            <a:avLst/>
            <a:gdLst/>
            <a:ahLst/>
            <a:cxnLst/>
            <a:rect r="r" b="b" t="t" l="l"/>
            <a:pathLst>
              <a:path h="3602094" w="3602094">
                <a:moveTo>
                  <a:pt x="0" y="0"/>
                </a:moveTo>
                <a:lnTo>
                  <a:pt x="3602094" y="0"/>
                </a:lnTo>
                <a:lnTo>
                  <a:pt x="3602094" y="3602095"/>
                </a:lnTo>
                <a:lnTo>
                  <a:pt x="0" y="36020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883259">
            <a:off x="1374946" y="850471"/>
            <a:ext cx="1309021" cy="2057400"/>
          </a:xfrm>
          <a:custGeom>
            <a:avLst/>
            <a:gdLst/>
            <a:ahLst/>
            <a:cxnLst/>
            <a:rect r="r" b="b" t="t" l="l"/>
            <a:pathLst>
              <a:path h="2057400" w="1309021">
                <a:moveTo>
                  <a:pt x="0" y="0"/>
                </a:moveTo>
                <a:lnTo>
                  <a:pt x="1309020" y="0"/>
                </a:lnTo>
                <a:lnTo>
                  <a:pt x="1309020"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456888" y="7158434"/>
            <a:ext cx="955721" cy="2419547"/>
          </a:xfrm>
          <a:custGeom>
            <a:avLst/>
            <a:gdLst/>
            <a:ahLst/>
            <a:cxnLst/>
            <a:rect r="r" b="b" t="t" l="l"/>
            <a:pathLst>
              <a:path h="2419547" w="955721">
                <a:moveTo>
                  <a:pt x="0" y="0"/>
                </a:moveTo>
                <a:lnTo>
                  <a:pt x="955721" y="0"/>
                </a:lnTo>
                <a:lnTo>
                  <a:pt x="955721" y="2419547"/>
                </a:lnTo>
                <a:lnTo>
                  <a:pt x="0" y="24195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459094" y="2800429"/>
            <a:ext cx="14060214" cy="5810250"/>
          </a:xfrm>
          <a:prstGeom prst="rect">
            <a:avLst/>
          </a:prstGeom>
        </p:spPr>
        <p:txBody>
          <a:bodyPr anchor="t" rtlCol="false" tIns="0" lIns="0" bIns="0" rIns="0">
            <a:spAutoFit/>
          </a:bodyPr>
          <a:lstStyle/>
          <a:p>
            <a:pPr algn="l">
              <a:lnSpc>
                <a:spcPts val="5599"/>
              </a:lnSpc>
            </a:pPr>
            <a:r>
              <a:rPr lang="en-US" sz="3999">
                <a:solidFill>
                  <a:srgbClr val="000000"/>
                </a:solidFill>
                <a:latin typeface="Baloo"/>
                <a:ea typeface="Baloo"/>
                <a:cs typeface="Baloo"/>
                <a:sym typeface="Baloo"/>
              </a:rPr>
              <a:t>6.Một trong những cách thanh niên có thể vượt qua những thách thức trong việc thúc đẩy bình đẳng giới là gì?</a:t>
            </a:r>
          </a:p>
          <a:p>
            <a:pPr algn="l">
              <a:lnSpc>
                <a:spcPts val="5599"/>
              </a:lnSpc>
            </a:pPr>
          </a:p>
          <a:p>
            <a:pPr algn="l">
              <a:lnSpc>
                <a:spcPts val="4900"/>
              </a:lnSpc>
              <a:spcBef>
                <a:spcPct val="0"/>
              </a:spcBef>
            </a:pPr>
            <a:r>
              <a:rPr lang="en-US" sz="3500">
                <a:solidFill>
                  <a:srgbClr val="000000"/>
                </a:solidFill>
                <a:latin typeface="Baloo"/>
                <a:ea typeface="Baloo"/>
                <a:cs typeface="Baloo"/>
                <a:sym typeface="Baloo"/>
              </a:rPr>
              <a:t>A. Thờ ơ và bỏ qua các vấn đề về bình đẳng giới.</a:t>
            </a:r>
          </a:p>
          <a:p>
            <a:pPr algn="l">
              <a:lnSpc>
                <a:spcPts val="4900"/>
              </a:lnSpc>
              <a:spcBef>
                <a:spcPct val="0"/>
              </a:spcBef>
            </a:pPr>
            <a:r>
              <a:rPr lang="en-US" sz="3500">
                <a:solidFill>
                  <a:srgbClr val="000000"/>
                </a:solidFill>
                <a:latin typeface="Baloo"/>
                <a:ea typeface="Baloo"/>
                <a:cs typeface="Baloo"/>
                <a:sym typeface="Baloo"/>
              </a:rPr>
              <a:t>B. Tăng cường giáo dục và nâng cao nhận thức về bình đẳng giới.</a:t>
            </a:r>
          </a:p>
          <a:p>
            <a:pPr algn="l">
              <a:lnSpc>
                <a:spcPts val="4900"/>
              </a:lnSpc>
              <a:spcBef>
                <a:spcPct val="0"/>
              </a:spcBef>
            </a:pPr>
            <a:r>
              <a:rPr lang="en-US" sz="3500">
                <a:solidFill>
                  <a:srgbClr val="000000"/>
                </a:solidFill>
                <a:latin typeface="Baloo"/>
                <a:ea typeface="Baloo"/>
                <a:cs typeface="Baloo"/>
                <a:sym typeface="Baloo"/>
              </a:rPr>
              <a:t>C. Phản đối mọi nỗ lực thay đổi.</a:t>
            </a:r>
          </a:p>
          <a:p>
            <a:pPr algn="l">
              <a:lnSpc>
                <a:spcPts val="4900"/>
              </a:lnSpc>
              <a:spcBef>
                <a:spcPct val="0"/>
              </a:spcBef>
            </a:pPr>
            <a:r>
              <a:rPr lang="en-US" sz="3500">
                <a:solidFill>
                  <a:srgbClr val="000000"/>
                </a:solidFill>
                <a:latin typeface="Baloo"/>
                <a:ea typeface="Baloo"/>
                <a:cs typeface="Baloo"/>
                <a:sym typeface="Baloo"/>
              </a:rPr>
              <a:t>D. Giữ nguyên trạng và không tham gia vào các hoạt động liên quan.</a:t>
            </a:r>
          </a:p>
          <a:p>
            <a:pPr algn="l">
              <a:lnSpc>
                <a:spcPts val="4900"/>
              </a:lnSpc>
              <a:spcBef>
                <a:spcPct val="0"/>
              </a:spcBef>
            </a:pPr>
          </a:p>
          <a:p>
            <a:pPr algn="l">
              <a:lnSpc>
                <a:spcPts val="4900"/>
              </a:lnSpc>
              <a:spcBef>
                <a:spcPct val="0"/>
              </a:spcBef>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47729"/>
            <a:ext cx="18435176" cy="14155532"/>
            <a:chOff x="0" y="0"/>
            <a:chExt cx="24580235" cy="18874042"/>
          </a:xfrm>
        </p:grpSpPr>
        <p:sp>
          <p:nvSpPr>
            <p:cNvPr name="Freeform 3" id="3"/>
            <p:cNvSpPr/>
            <p:nvPr/>
          </p:nvSpPr>
          <p:spPr>
            <a:xfrm flipH="false" flipV="false" rot="0">
              <a:off x="0" y="0"/>
              <a:ext cx="12388235" cy="18874042"/>
            </a:xfrm>
            <a:custGeom>
              <a:avLst/>
              <a:gdLst/>
              <a:ahLst/>
              <a:cxnLst/>
              <a:rect r="r" b="b" t="t" l="l"/>
              <a:pathLst>
                <a:path h="18874042" w="12388235">
                  <a:moveTo>
                    <a:pt x="0" y="0"/>
                  </a:moveTo>
                  <a:lnTo>
                    <a:pt x="12388235" y="0"/>
                  </a:lnTo>
                  <a:lnTo>
                    <a:pt x="12388235" y="18874042"/>
                  </a:lnTo>
                  <a:lnTo>
                    <a:pt x="0" y="188740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192000" y="0"/>
              <a:ext cx="12388235" cy="18874042"/>
            </a:xfrm>
            <a:custGeom>
              <a:avLst/>
              <a:gdLst/>
              <a:ahLst/>
              <a:cxnLst/>
              <a:rect r="r" b="b" t="t" l="l"/>
              <a:pathLst>
                <a:path h="18874042" w="12388235">
                  <a:moveTo>
                    <a:pt x="0" y="0"/>
                  </a:moveTo>
                  <a:lnTo>
                    <a:pt x="12388235" y="0"/>
                  </a:lnTo>
                  <a:lnTo>
                    <a:pt x="12388235" y="18874042"/>
                  </a:lnTo>
                  <a:lnTo>
                    <a:pt x="0" y="18874042"/>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913253" y="440871"/>
            <a:ext cx="2042992" cy="2435758"/>
          </a:xfrm>
          <a:custGeom>
            <a:avLst/>
            <a:gdLst/>
            <a:ahLst/>
            <a:cxnLst/>
            <a:rect r="r" b="b" t="t" l="l"/>
            <a:pathLst>
              <a:path h="2435758" w="2042992">
                <a:moveTo>
                  <a:pt x="0" y="0"/>
                </a:moveTo>
                <a:lnTo>
                  <a:pt x="2042991" y="0"/>
                </a:lnTo>
                <a:lnTo>
                  <a:pt x="2042991" y="2435758"/>
                </a:lnTo>
                <a:lnTo>
                  <a:pt x="0" y="2435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43000" y="7158434"/>
            <a:ext cx="3602094" cy="3602094"/>
          </a:xfrm>
          <a:custGeom>
            <a:avLst/>
            <a:gdLst/>
            <a:ahLst/>
            <a:cxnLst/>
            <a:rect r="r" b="b" t="t" l="l"/>
            <a:pathLst>
              <a:path h="3602094" w="3602094">
                <a:moveTo>
                  <a:pt x="0" y="0"/>
                </a:moveTo>
                <a:lnTo>
                  <a:pt x="3602094" y="0"/>
                </a:lnTo>
                <a:lnTo>
                  <a:pt x="3602094" y="3602095"/>
                </a:lnTo>
                <a:lnTo>
                  <a:pt x="0" y="36020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883259">
            <a:off x="1374946" y="850471"/>
            <a:ext cx="1309021" cy="2057400"/>
          </a:xfrm>
          <a:custGeom>
            <a:avLst/>
            <a:gdLst/>
            <a:ahLst/>
            <a:cxnLst/>
            <a:rect r="r" b="b" t="t" l="l"/>
            <a:pathLst>
              <a:path h="2057400" w="1309021">
                <a:moveTo>
                  <a:pt x="0" y="0"/>
                </a:moveTo>
                <a:lnTo>
                  <a:pt x="1309020" y="0"/>
                </a:lnTo>
                <a:lnTo>
                  <a:pt x="1309020"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456888" y="7158434"/>
            <a:ext cx="955721" cy="2419547"/>
          </a:xfrm>
          <a:custGeom>
            <a:avLst/>
            <a:gdLst/>
            <a:ahLst/>
            <a:cxnLst/>
            <a:rect r="r" b="b" t="t" l="l"/>
            <a:pathLst>
              <a:path h="2419547" w="955721">
                <a:moveTo>
                  <a:pt x="0" y="0"/>
                </a:moveTo>
                <a:lnTo>
                  <a:pt x="955721" y="0"/>
                </a:lnTo>
                <a:lnTo>
                  <a:pt x="955721" y="2419547"/>
                </a:lnTo>
                <a:lnTo>
                  <a:pt x="0" y="24195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459094" y="2800429"/>
            <a:ext cx="14060214" cy="5810250"/>
          </a:xfrm>
          <a:prstGeom prst="rect">
            <a:avLst/>
          </a:prstGeom>
        </p:spPr>
        <p:txBody>
          <a:bodyPr anchor="t" rtlCol="false" tIns="0" lIns="0" bIns="0" rIns="0">
            <a:spAutoFit/>
          </a:bodyPr>
          <a:lstStyle/>
          <a:p>
            <a:pPr algn="l">
              <a:lnSpc>
                <a:spcPts val="5599"/>
              </a:lnSpc>
            </a:pPr>
            <a:r>
              <a:rPr lang="en-US" sz="3999">
                <a:solidFill>
                  <a:srgbClr val="000000"/>
                </a:solidFill>
                <a:latin typeface="Baloo"/>
                <a:ea typeface="Baloo"/>
                <a:cs typeface="Baloo"/>
                <a:sym typeface="Baloo"/>
              </a:rPr>
              <a:t>6.Một trong những cách thanh niên có thể vượt qua những thách thức trong việc thúc đẩy bình đẳng giới là gì?</a:t>
            </a:r>
          </a:p>
          <a:p>
            <a:pPr algn="l">
              <a:lnSpc>
                <a:spcPts val="5599"/>
              </a:lnSpc>
            </a:pPr>
          </a:p>
          <a:p>
            <a:pPr algn="l">
              <a:lnSpc>
                <a:spcPts val="4900"/>
              </a:lnSpc>
              <a:spcBef>
                <a:spcPct val="0"/>
              </a:spcBef>
            </a:pPr>
            <a:r>
              <a:rPr lang="en-US" sz="3500">
                <a:solidFill>
                  <a:srgbClr val="000000"/>
                </a:solidFill>
                <a:latin typeface="Baloo"/>
                <a:ea typeface="Baloo"/>
                <a:cs typeface="Baloo"/>
                <a:sym typeface="Baloo"/>
              </a:rPr>
              <a:t>A. Thờ ơ và bỏ qua các vấn đề về bình đẳng giới.</a:t>
            </a:r>
          </a:p>
          <a:p>
            <a:pPr algn="l">
              <a:lnSpc>
                <a:spcPts val="4900"/>
              </a:lnSpc>
              <a:spcBef>
                <a:spcPct val="0"/>
              </a:spcBef>
            </a:pPr>
            <a:r>
              <a:rPr lang="en-US" sz="3500">
                <a:solidFill>
                  <a:srgbClr val="7ED957"/>
                </a:solidFill>
                <a:latin typeface="Baloo"/>
                <a:ea typeface="Baloo"/>
                <a:cs typeface="Baloo"/>
                <a:sym typeface="Baloo"/>
              </a:rPr>
              <a:t>B. Tăng cường giáo dục và nâng cao nhận thức về bình đẳng giới.</a:t>
            </a:r>
          </a:p>
          <a:p>
            <a:pPr algn="l">
              <a:lnSpc>
                <a:spcPts val="4900"/>
              </a:lnSpc>
              <a:spcBef>
                <a:spcPct val="0"/>
              </a:spcBef>
            </a:pPr>
            <a:r>
              <a:rPr lang="en-US" sz="3500">
                <a:solidFill>
                  <a:srgbClr val="000000"/>
                </a:solidFill>
                <a:latin typeface="Baloo"/>
                <a:ea typeface="Baloo"/>
                <a:cs typeface="Baloo"/>
                <a:sym typeface="Baloo"/>
              </a:rPr>
              <a:t>C. Phản đối mọi nỗ lực thay đổi.</a:t>
            </a:r>
          </a:p>
          <a:p>
            <a:pPr algn="l">
              <a:lnSpc>
                <a:spcPts val="4900"/>
              </a:lnSpc>
              <a:spcBef>
                <a:spcPct val="0"/>
              </a:spcBef>
            </a:pPr>
            <a:r>
              <a:rPr lang="en-US" sz="3500">
                <a:solidFill>
                  <a:srgbClr val="000000"/>
                </a:solidFill>
                <a:latin typeface="Baloo"/>
                <a:ea typeface="Baloo"/>
                <a:cs typeface="Baloo"/>
                <a:sym typeface="Baloo"/>
              </a:rPr>
              <a:t>D. Giữ nguyên trạng và không tham gia vào các hoạt động liên quan.</a:t>
            </a:r>
          </a:p>
          <a:p>
            <a:pPr algn="l">
              <a:lnSpc>
                <a:spcPts val="4900"/>
              </a:lnSpc>
              <a:spcBef>
                <a:spcPct val="0"/>
              </a:spcBef>
            </a:pPr>
          </a:p>
          <a:p>
            <a:pPr algn="l">
              <a:lnSpc>
                <a:spcPts val="4900"/>
              </a:lnSpc>
              <a:spcBef>
                <a:spcPct val="0"/>
              </a:spcBef>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80909">
            <a:off x="-1683509" y="7023099"/>
            <a:ext cx="5683722" cy="5527420"/>
          </a:xfrm>
          <a:custGeom>
            <a:avLst/>
            <a:gdLst/>
            <a:ahLst/>
            <a:cxnLst/>
            <a:rect r="r" b="b" t="t" l="l"/>
            <a:pathLst>
              <a:path h="5527420" w="5683722">
                <a:moveTo>
                  <a:pt x="0" y="0"/>
                </a:moveTo>
                <a:lnTo>
                  <a:pt x="5683722" y="0"/>
                </a:lnTo>
                <a:lnTo>
                  <a:pt x="5683722" y="5527419"/>
                </a:lnTo>
                <a:lnTo>
                  <a:pt x="0" y="5527419"/>
                </a:lnTo>
                <a:lnTo>
                  <a:pt x="0" y="0"/>
                </a:lnTo>
                <a:close/>
              </a:path>
            </a:pathLst>
          </a:custGeom>
          <a:blipFill>
            <a:blip r:embed="rId2"/>
            <a:stretch>
              <a:fillRect l="0" t="0" r="0" b="0"/>
            </a:stretch>
          </a:blipFill>
        </p:spPr>
      </p:sp>
      <p:sp>
        <p:nvSpPr>
          <p:cNvPr name="Freeform 3" id="3"/>
          <p:cNvSpPr/>
          <p:nvPr/>
        </p:nvSpPr>
        <p:spPr>
          <a:xfrm flipH="false" flipV="false" rot="0">
            <a:off x="14610687" y="4391809"/>
            <a:ext cx="8168921" cy="8158710"/>
          </a:xfrm>
          <a:custGeom>
            <a:avLst/>
            <a:gdLst/>
            <a:ahLst/>
            <a:cxnLst/>
            <a:rect r="r" b="b" t="t" l="l"/>
            <a:pathLst>
              <a:path h="8158710" w="8168921">
                <a:moveTo>
                  <a:pt x="0" y="0"/>
                </a:moveTo>
                <a:lnTo>
                  <a:pt x="8168921" y="0"/>
                </a:lnTo>
                <a:lnTo>
                  <a:pt x="8168921" y="8158709"/>
                </a:lnTo>
                <a:lnTo>
                  <a:pt x="0" y="8158709"/>
                </a:lnTo>
                <a:lnTo>
                  <a:pt x="0" y="0"/>
                </a:lnTo>
                <a:close/>
              </a:path>
            </a:pathLst>
          </a:custGeom>
          <a:blipFill>
            <a:blip r:embed="rId3"/>
            <a:stretch>
              <a:fillRect l="0" t="0" r="0" b="0"/>
            </a:stretch>
          </a:blipFill>
        </p:spPr>
      </p:sp>
      <p:sp>
        <p:nvSpPr>
          <p:cNvPr name="Freeform 4" id="4"/>
          <p:cNvSpPr/>
          <p:nvPr/>
        </p:nvSpPr>
        <p:spPr>
          <a:xfrm flipH="false" flipV="false" rot="-2021032">
            <a:off x="15878357" y="2178487"/>
            <a:ext cx="4877843" cy="4426642"/>
          </a:xfrm>
          <a:custGeom>
            <a:avLst/>
            <a:gdLst/>
            <a:ahLst/>
            <a:cxnLst/>
            <a:rect r="r" b="b" t="t" l="l"/>
            <a:pathLst>
              <a:path h="4426642" w="4877843">
                <a:moveTo>
                  <a:pt x="0" y="0"/>
                </a:moveTo>
                <a:lnTo>
                  <a:pt x="4877843" y="0"/>
                </a:lnTo>
                <a:lnTo>
                  <a:pt x="4877843" y="4426643"/>
                </a:lnTo>
                <a:lnTo>
                  <a:pt x="0" y="4426643"/>
                </a:lnTo>
                <a:lnTo>
                  <a:pt x="0" y="0"/>
                </a:lnTo>
                <a:close/>
              </a:path>
            </a:pathLst>
          </a:custGeom>
          <a:blipFill>
            <a:blip r:embed="rId4"/>
            <a:stretch>
              <a:fillRect l="0" t="0" r="0" b="0"/>
            </a:stretch>
          </a:blipFill>
        </p:spPr>
      </p:sp>
      <p:grpSp>
        <p:nvGrpSpPr>
          <p:cNvPr name="Group 5" id="5"/>
          <p:cNvGrpSpPr/>
          <p:nvPr/>
        </p:nvGrpSpPr>
        <p:grpSpPr>
          <a:xfrm rot="0">
            <a:off x="3197790" y="3669922"/>
            <a:ext cx="11892420" cy="2947156"/>
            <a:chOff x="0" y="0"/>
            <a:chExt cx="15856560" cy="3929541"/>
          </a:xfrm>
        </p:grpSpPr>
        <p:sp>
          <p:nvSpPr>
            <p:cNvPr name="TextBox 6" id="6"/>
            <p:cNvSpPr txBox="true"/>
            <p:nvPr/>
          </p:nvSpPr>
          <p:spPr>
            <a:xfrm rot="0">
              <a:off x="0" y="-104775"/>
              <a:ext cx="15856560" cy="2392346"/>
            </a:xfrm>
            <a:prstGeom prst="rect">
              <a:avLst/>
            </a:prstGeom>
          </p:spPr>
          <p:txBody>
            <a:bodyPr anchor="t" rtlCol="false" tIns="0" lIns="0" bIns="0" rIns="0">
              <a:spAutoFit/>
            </a:bodyPr>
            <a:lstStyle/>
            <a:p>
              <a:pPr algn="ctr">
                <a:lnSpc>
                  <a:spcPts val="14675"/>
                </a:lnSpc>
              </a:pPr>
              <a:r>
                <a:rPr lang="en-US" b="true" sz="11288">
                  <a:solidFill>
                    <a:srgbClr val="202020"/>
                  </a:solidFill>
                  <a:latin typeface="Prompt Bold"/>
                  <a:ea typeface="Prompt Bold"/>
                  <a:cs typeface="Prompt Bold"/>
                  <a:sym typeface="Prompt Bold"/>
                </a:rPr>
                <a:t>GÓC THẮC MẮC</a:t>
              </a:r>
            </a:p>
          </p:txBody>
        </p:sp>
        <p:sp>
          <p:nvSpPr>
            <p:cNvPr name="TextBox 7" id="7"/>
            <p:cNvSpPr txBox="true"/>
            <p:nvPr/>
          </p:nvSpPr>
          <p:spPr>
            <a:xfrm rot="0">
              <a:off x="0" y="3324131"/>
              <a:ext cx="15856560" cy="605411"/>
            </a:xfrm>
            <a:prstGeom prst="rect">
              <a:avLst/>
            </a:prstGeom>
          </p:spPr>
          <p:txBody>
            <a:bodyPr anchor="t" rtlCol="false" tIns="0" lIns="0" bIns="0" rIns="0">
              <a:spAutoFit/>
            </a:bodyPr>
            <a:lstStyle/>
            <a:p>
              <a:pPr algn="ctr">
                <a:lnSpc>
                  <a:spcPts val="3820"/>
                </a:lnSpc>
              </a:pPr>
              <a:r>
                <a:rPr lang="en-US" sz="2729" b="true">
                  <a:solidFill>
                    <a:srgbClr val="202020"/>
                  </a:solidFill>
                  <a:latin typeface="Open Sans Bold"/>
                  <a:ea typeface="Open Sans Bold"/>
                  <a:cs typeface="Open Sans Bold"/>
                  <a:sym typeface="Open Sans Bold"/>
                </a:rPr>
                <a:t>MỜI CÁC BẠN ĐẶT CÂU HỎI CHO NHÓM MÌNH</a:t>
              </a:r>
            </a:p>
          </p:txBody>
        </p:sp>
      </p:grpSp>
      <p:sp>
        <p:nvSpPr>
          <p:cNvPr name="Freeform 8" id="8"/>
          <p:cNvSpPr/>
          <p:nvPr/>
        </p:nvSpPr>
        <p:spPr>
          <a:xfrm flipH="false" flipV="false" rot="0">
            <a:off x="1028700" y="1028700"/>
            <a:ext cx="3184435" cy="1608140"/>
          </a:xfrm>
          <a:custGeom>
            <a:avLst/>
            <a:gdLst/>
            <a:ahLst/>
            <a:cxnLst/>
            <a:rect r="r" b="b" t="t" l="l"/>
            <a:pathLst>
              <a:path h="1608140" w="3184435">
                <a:moveTo>
                  <a:pt x="0" y="0"/>
                </a:moveTo>
                <a:lnTo>
                  <a:pt x="3184435" y="0"/>
                </a:lnTo>
                <a:lnTo>
                  <a:pt x="3184435" y="1608140"/>
                </a:lnTo>
                <a:lnTo>
                  <a:pt x="0" y="1608140"/>
                </a:lnTo>
                <a:lnTo>
                  <a:pt x="0" y="0"/>
                </a:lnTo>
                <a:close/>
              </a:path>
            </a:pathLst>
          </a:custGeom>
          <a:blipFill>
            <a:blip r:embed="rId5"/>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sp>
        <p:nvSpPr>
          <p:cNvPr name="TextBox 2" id="2"/>
          <p:cNvSpPr txBox="true"/>
          <p:nvPr/>
        </p:nvSpPr>
        <p:spPr>
          <a:xfrm rot="0">
            <a:off x="-22971897" y="2601476"/>
            <a:ext cx="64536594" cy="1390872"/>
          </a:xfrm>
          <a:prstGeom prst="rect">
            <a:avLst/>
          </a:prstGeom>
        </p:spPr>
        <p:txBody>
          <a:bodyPr anchor="t" rtlCol="false" tIns="0" lIns="0" bIns="0" rIns="0">
            <a:spAutoFit/>
          </a:bodyPr>
          <a:lstStyle/>
          <a:p>
            <a:pPr algn="ctr">
              <a:lnSpc>
                <a:spcPts val="18582"/>
              </a:lnSpc>
            </a:pPr>
          </a:p>
        </p:txBody>
      </p:sp>
      <p:sp>
        <p:nvSpPr>
          <p:cNvPr name="TextBox 3" id="3"/>
          <p:cNvSpPr txBox="true"/>
          <p:nvPr/>
        </p:nvSpPr>
        <p:spPr>
          <a:xfrm rot="0">
            <a:off x="83898" y="5517509"/>
            <a:ext cx="18474281" cy="1377949"/>
          </a:xfrm>
          <a:prstGeom prst="rect">
            <a:avLst/>
          </a:prstGeom>
        </p:spPr>
        <p:txBody>
          <a:bodyPr anchor="t" rtlCol="false" tIns="0" lIns="0" bIns="0" rIns="0">
            <a:spAutoFit/>
          </a:bodyPr>
          <a:lstStyle/>
          <a:p>
            <a:pPr algn="ctr">
              <a:lnSpc>
                <a:spcPts val="11200"/>
              </a:lnSpc>
              <a:spcBef>
                <a:spcPct val="0"/>
              </a:spcBef>
            </a:pPr>
            <a:r>
              <a:rPr lang="en-US" sz="8000">
                <a:solidFill>
                  <a:srgbClr val="5D4141"/>
                </a:solidFill>
                <a:latin typeface="TT Polls Script"/>
                <a:ea typeface="TT Polls Script"/>
                <a:cs typeface="TT Polls Script"/>
                <a:sym typeface="TT Polls Script"/>
              </a:rPr>
              <a:t>Cảm ơn thầy và các bạn đã lắng nghe !</a:t>
            </a:r>
          </a:p>
        </p:txBody>
      </p:sp>
      <p:sp>
        <p:nvSpPr>
          <p:cNvPr name="Freeform 4" id="4"/>
          <p:cNvSpPr/>
          <p:nvPr/>
        </p:nvSpPr>
        <p:spPr>
          <a:xfrm flipH="false" flipV="false" rot="0">
            <a:off x="5638800" y="927248"/>
            <a:ext cx="7315200" cy="1888652"/>
          </a:xfrm>
          <a:custGeom>
            <a:avLst/>
            <a:gdLst/>
            <a:ahLst/>
            <a:cxnLst/>
            <a:rect r="r" b="b" t="t" l="l"/>
            <a:pathLst>
              <a:path h="1888652" w="7315200">
                <a:moveTo>
                  <a:pt x="0" y="0"/>
                </a:moveTo>
                <a:lnTo>
                  <a:pt x="7315200" y="0"/>
                </a:lnTo>
                <a:lnTo>
                  <a:pt x="7315200" y="1888652"/>
                </a:lnTo>
                <a:lnTo>
                  <a:pt x="0" y="1888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688077" y="1615907"/>
            <a:ext cx="7265923" cy="1047431"/>
          </a:xfrm>
          <a:prstGeom prst="rect">
            <a:avLst/>
          </a:prstGeom>
        </p:spPr>
        <p:txBody>
          <a:bodyPr anchor="t" rtlCol="false" tIns="0" lIns="0" bIns="0" rIns="0">
            <a:spAutoFit/>
          </a:bodyPr>
          <a:lstStyle/>
          <a:p>
            <a:pPr algn="ctr" marL="0" indent="0" lvl="0">
              <a:lnSpc>
                <a:spcPts val="7986"/>
              </a:lnSpc>
              <a:spcBef>
                <a:spcPct val="0"/>
              </a:spcBef>
            </a:pPr>
            <a:r>
              <a:rPr lang="en-US" b="true" sz="7986">
                <a:solidFill>
                  <a:srgbClr val="FFFFFF"/>
                </a:solidFill>
                <a:latin typeface="Saira ExtraCondensed Bold"/>
                <a:ea typeface="Saira ExtraCondensed Bold"/>
                <a:cs typeface="Saira ExtraCondensed Bold"/>
                <a:sym typeface="Saira ExtraCondensed Bold"/>
              </a:rPr>
              <a:t>NHÓM 3</a:t>
            </a:r>
          </a:p>
        </p:txBody>
      </p:sp>
      <p:sp>
        <p:nvSpPr>
          <p:cNvPr name="TextBox 6" id="6"/>
          <p:cNvSpPr txBox="true"/>
          <p:nvPr/>
        </p:nvSpPr>
        <p:spPr>
          <a:xfrm rot="0">
            <a:off x="3157734" y="2581113"/>
            <a:ext cx="12326609" cy="3435349"/>
          </a:xfrm>
          <a:prstGeom prst="rect">
            <a:avLst/>
          </a:prstGeom>
        </p:spPr>
        <p:txBody>
          <a:bodyPr anchor="t" rtlCol="false" tIns="0" lIns="0" bIns="0" rIns="0">
            <a:spAutoFit/>
          </a:bodyPr>
          <a:lstStyle/>
          <a:p>
            <a:pPr algn="ctr">
              <a:lnSpc>
                <a:spcPts val="28000"/>
              </a:lnSpc>
              <a:spcBef>
                <a:spcPct val="0"/>
              </a:spcBef>
            </a:pPr>
            <a:r>
              <a:rPr lang="en-US" sz="20000">
                <a:solidFill>
                  <a:srgbClr val="5D4141"/>
                </a:solidFill>
                <a:latin typeface="Porcelain"/>
                <a:ea typeface="Porcelain"/>
                <a:cs typeface="Porcelain"/>
                <a:sym typeface="Porcelain"/>
              </a:rPr>
              <a:t>THANK YOU</a:t>
            </a:r>
          </a:p>
        </p:txBody>
      </p:sp>
      <p:sp>
        <p:nvSpPr>
          <p:cNvPr name="Freeform 7" id="7"/>
          <p:cNvSpPr/>
          <p:nvPr/>
        </p:nvSpPr>
        <p:spPr>
          <a:xfrm flipH="false" flipV="false" rot="-5400000">
            <a:off x="-3748" y="1260"/>
            <a:ext cx="4122295" cy="4114800"/>
          </a:xfrm>
          <a:custGeom>
            <a:avLst/>
            <a:gdLst/>
            <a:ahLst/>
            <a:cxnLst/>
            <a:rect r="r" b="b" t="t" l="l"/>
            <a:pathLst>
              <a:path h="4114800" w="4122295">
                <a:moveTo>
                  <a:pt x="0" y="0"/>
                </a:moveTo>
                <a:lnTo>
                  <a:pt x="4122296" y="0"/>
                </a:lnTo>
                <a:lnTo>
                  <a:pt x="412229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0822" y="6172200"/>
            <a:ext cx="4122295" cy="4114800"/>
          </a:xfrm>
          <a:custGeom>
            <a:avLst/>
            <a:gdLst/>
            <a:ahLst/>
            <a:cxnLst/>
            <a:rect r="r" b="b" t="t" l="l"/>
            <a:pathLst>
              <a:path h="4114800" w="4122295">
                <a:moveTo>
                  <a:pt x="0" y="0"/>
                </a:moveTo>
                <a:lnTo>
                  <a:pt x="4122295" y="0"/>
                </a:lnTo>
                <a:lnTo>
                  <a:pt x="41222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349802" y="19060"/>
            <a:ext cx="4122295" cy="4114800"/>
          </a:xfrm>
          <a:custGeom>
            <a:avLst/>
            <a:gdLst/>
            <a:ahLst/>
            <a:cxnLst/>
            <a:rect r="r" b="b" t="t" l="l"/>
            <a:pathLst>
              <a:path h="4114800" w="4122295">
                <a:moveTo>
                  <a:pt x="0" y="0"/>
                </a:moveTo>
                <a:lnTo>
                  <a:pt x="4122296" y="0"/>
                </a:lnTo>
                <a:lnTo>
                  <a:pt x="412229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14169452" y="6309341"/>
            <a:ext cx="4122295" cy="4114800"/>
          </a:xfrm>
          <a:custGeom>
            <a:avLst/>
            <a:gdLst/>
            <a:ahLst/>
            <a:cxnLst/>
            <a:rect r="r" b="b" t="t" l="l"/>
            <a:pathLst>
              <a:path h="4114800" w="4122295">
                <a:moveTo>
                  <a:pt x="0" y="0"/>
                </a:moveTo>
                <a:lnTo>
                  <a:pt x="4122296" y="0"/>
                </a:lnTo>
                <a:lnTo>
                  <a:pt x="412229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671430">
            <a:off x="1842968" y="2576053"/>
            <a:ext cx="2262513" cy="1958309"/>
          </a:xfrm>
          <a:custGeom>
            <a:avLst/>
            <a:gdLst/>
            <a:ahLst/>
            <a:cxnLst/>
            <a:rect r="r" b="b" t="t" l="l"/>
            <a:pathLst>
              <a:path h="1958309" w="2262513">
                <a:moveTo>
                  <a:pt x="0" y="0"/>
                </a:moveTo>
                <a:lnTo>
                  <a:pt x="2262513" y="0"/>
                </a:lnTo>
                <a:lnTo>
                  <a:pt x="2262513" y="1958309"/>
                </a:lnTo>
                <a:lnTo>
                  <a:pt x="0" y="1958309"/>
                </a:lnTo>
                <a:lnTo>
                  <a:pt x="0" y="0"/>
                </a:lnTo>
                <a:close/>
              </a:path>
            </a:pathLst>
          </a:custGeom>
          <a:blipFill>
            <a:blip r:embed="rId6"/>
            <a:stretch>
              <a:fillRect l="0" t="0" r="0" b="0"/>
            </a:stretch>
          </a:blipFill>
        </p:spPr>
      </p:sp>
      <p:sp>
        <p:nvSpPr>
          <p:cNvPr name="Freeform 12" id="12"/>
          <p:cNvSpPr/>
          <p:nvPr/>
        </p:nvSpPr>
        <p:spPr>
          <a:xfrm flipH="true" flipV="false" rot="450500">
            <a:off x="11298206" y="6895459"/>
            <a:ext cx="3197181" cy="2767308"/>
          </a:xfrm>
          <a:custGeom>
            <a:avLst/>
            <a:gdLst/>
            <a:ahLst/>
            <a:cxnLst/>
            <a:rect r="r" b="b" t="t" l="l"/>
            <a:pathLst>
              <a:path h="2767308" w="3197181">
                <a:moveTo>
                  <a:pt x="3197181" y="0"/>
                </a:moveTo>
                <a:lnTo>
                  <a:pt x="0" y="0"/>
                </a:lnTo>
                <a:lnTo>
                  <a:pt x="0" y="2767307"/>
                </a:lnTo>
                <a:lnTo>
                  <a:pt x="3197181" y="2767307"/>
                </a:lnTo>
                <a:lnTo>
                  <a:pt x="3197181"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758852" y="8218243"/>
            <a:ext cx="3907730" cy="5716864"/>
          </a:xfrm>
          <a:custGeom>
            <a:avLst/>
            <a:gdLst/>
            <a:ahLst/>
            <a:cxnLst/>
            <a:rect r="r" b="b" t="t" l="l"/>
            <a:pathLst>
              <a:path h="5716864" w="3907730">
                <a:moveTo>
                  <a:pt x="3907730" y="0"/>
                </a:moveTo>
                <a:lnTo>
                  <a:pt x="0" y="0"/>
                </a:lnTo>
                <a:lnTo>
                  <a:pt x="0" y="5716864"/>
                </a:lnTo>
                <a:lnTo>
                  <a:pt x="3907730" y="5716864"/>
                </a:lnTo>
                <a:lnTo>
                  <a:pt x="390773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06300" y="273998"/>
            <a:ext cx="1444799" cy="1007747"/>
            <a:chOff x="0" y="0"/>
            <a:chExt cx="1926399" cy="1343663"/>
          </a:xfrm>
        </p:grpSpPr>
        <p:sp>
          <p:nvSpPr>
            <p:cNvPr name="Freeform 7" id="7"/>
            <p:cNvSpPr/>
            <p:nvPr/>
          </p:nvSpPr>
          <p:spPr>
            <a:xfrm flipH="false" flipV="false" rot="5489537">
              <a:off x="992416" y="-55275"/>
              <a:ext cx="744243" cy="1104717"/>
            </a:xfrm>
            <a:custGeom>
              <a:avLst/>
              <a:gdLst/>
              <a:ahLst/>
              <a:cxnLst/>
              <a:rect r="r" b="b" t="t" l="l"/>
              <a:pathLst>
                <a:path h="1104717" w="744243">
                  <a:moveTo>
                    <a:pt x="0" y="0"/>
                  </a:moveTo>
                  <a:lnTo>
                    <a:pt x="744242" y="0"/>
                  </a:lnTo>
                  <a:lnTo>
                    <a:pt x="744242" y="1104717"/>
                  </a:lnTo>
                  <a:lnTo>
                    <a:pt x="0" y="1104717"/>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8" id="8"/>
            <p:cNvSpPr/>
            <p:nvPr/>
          </p:nvSpPr>
          <p:spPr>
            <a:xfrm flipH="true" flipV="false" rot="5145403">
              <a:off x="166840" y="563620"/>
              <a:ext cx="602016" cy="893602"/>
            </a:xfrm>
            <a:custGeom>
              <a:avLst/>
              <a:gdLst/>
              <a:ahLst/>
              <a:cxnLst/>
              <a:rect r="r" b="b" t="t" l="l"/>
              <a:pathLst>
                <a:path h="893602" w="602016">
                  <a:moveTo>
                    <a:pt x="602016" y="0"/>
                  </a:moveTo>
                  <a:lnTo>
                    <a:pt x="0" y="0"/>
                  </a:lnTo>
                  <a:lnTo>
                    <a:pt x="0" y="893602"/>
                  </a:lnTo>
                  <a:lnTo>
                    <a:pt x="602016" y="893602"/>
                  </a:lnTo>
                  <a:lnTo>
                    <a:pt x="602016"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sp>
          <p:nvSpPr>
            <p:cNvPr name="Freeform 9" id="9"/>
            <p:cNvSpPr/>
            <p:nvPr/>
          </p:nvSpPr>
          <p:spPr>
            <a:xfrm flipH="false" flipV="false" rot="0">
              <a:off x="305176" y="0"/>
              <a:ext cx="400388" cy="677178"/>
            </a:xfrm>
            <a:custGeom>
              <a:avLst/>
              <a:gdLst/>
              <a:ahLst/>
              <a:cxnLst/>
              <a:rect r="r" b="b" t="t" l="l"/>
              <a:pathLst>
                <a:path h="677178" w="400388">
                  <a:moveTo>
                    <a:pt x="0" y="0"/>
                  </a:moveTo>
                  <a:lnTo>
                    <a:pt x="400388" y="0"/>
                  </a:lnTo>
                  <a:lnTo>
                    <a:pt x="400388" y="677178"/>
                  </a:lnTo>
                  <a:lnTo>
                    <a:pt x="0" y="677178"/>
                  </a:lnTo>
                  <a:lnTo>
                    <a:pt x="0" y="0"/>
                  </a:lnTo>
                  <a:close/>
                </a:path>
              </a:pathLst>
            </a:custGeom>
            <a:blipFill>
              <a:blip r:embed="rId8">
                <a:extLst>
                  <a:ext uri="{96DAC541-7B7A-43D3-8B79-37D633B846F1}">
                    <asvg:svgBlip xmlns:asvg="http://schemas.microsoft.com/office/drawing/2016/SVG/main" r:embed="rId9"/>
                  </a:ext>
                </a:extLst>
              </a:blip>
              <a:stretch>
                <a:fillRect l="-753958" t="0" r="0" b="-421015"/>
              </a:stretch>
            </a:blipFill>
          </p:spPr>
        </p:sp>
      </p:grpSp>
      <p:sp>
        <p:nvSpPr>
          <p:cNvPr name="Freeform 10" id="10"/>
          <p:cNvSpPr/>
          <p:nvPr/>
        </p:nvSpPr>
        <p:spPr>
          <a:xfrm flipH="false" flipV="false" rot="0">
            <a:off x="15929500" y="7713606"/>
            <a:ext cx="2659600" cy="3089388"/>
          </a:xfrm>
          <a:custGeom>
            <a:avLst/>
            <a:gdLst/>
            <a:ahLst/>
            <a:cxnLst/>
            <a:rect r="r" b="b" t="t" l="l"/>
            <a:pathLst>
              <a:path h="3089388" w="2659600">
                <a:moveTo>
                  <a:pt x="0" y="0"/>
                </a:moveTo>
                <a:lnTo>
                  <a:pt x="2659600" y="0"/>
                </a:lnTo>
                <a:lnTo>
                  <a:pt x="2659600" y="3089388"/>
                </a:lnTo>
                <a:lnTo>
                  <a:pt x="0" y="3089388"/>
                </a:lnTo>
                <a:lnTo>
                  <a:pt x="0" y="0"/>
                </a:lnTo>
                <a:close/>
              </a:path>
            </a:pathLst>
          </a:custGeom>
          <a:blipFill>
            <a:blip r:embed="rId8">
              <a:extLst>
                <a:ext uri="{96DAC541-7B7A-43D3-8B79-37D633B846F1}">
                  <asvg:svgBlip xmlns:asvg="http://schemas.microsoft.com/office/drawing/2016/SVG/main" r:embed="rId9"/>
                </a:ext>
              </a:extLst>
            </a:blip>
            <a:stretch>
              <a:fillRect l="0" t="0" r="-12569" b="0"/>
            </a:stretch>
          </a:blipFill>
        </p:spPr>
      </p:sp>
      <p:grpSp>
        <p:nvGrpSpPr>
          <p:cNvPr name="Group 11" id="11"/>
          <p:cNvGrpSpPr/>
          <p:nvPr/>
        </p:nvGrpSpPr>
        <p:grpSpPr>
          <a:xfrm rot="0">
            <a:off x="16625777" y="273998"/>
            <a:ext cx="1267047" cy="1435676"/>
            <a:chOff x="0" y="0"/>
            <a:chExt cx="1689396" cy="1914234"/>
          </a:xfrm>
        </p:grpSpPr>
        <p:sp>
          <p:nvSpPr>
            <p:cNvPr name="Freeform 12" id="12"/>
            <p:cNvSpPr/>
            <p:nvPr/>
          </p:nvSpPr>
          <p:spPr>
            <a:xfrm flipH="false" flipV="false" rot="2122094">
              <a:off x="148527" y="842872"/>
              <a:ext cx="679750" cy="729927"/>
            </a:xfrm>
            <a:custGeom>
              <a:avLst/>
              <a:gdLst/>
              <a:ahLst/>
              <a:cxnLst/>
              <a:rect r="r" b="b" t="t" l="l"/>
              <a:pathLst>
                <a:path h="729927" w="679750">
                  <a:moveTo>
                    <a:pt x="0" y="0"/>
                  </a:moveTo>
                  <a:lnTo>
                    <a:pt x="679750" y="0"/>
                  </a:lnTo>
                  <a:lnTo>
                    <a:pt x="679750" y="729927"/>
                  </a:lnTo>
                  <a:lnTo>
                    <a:pt x="0" y="729927"/>
                  </a:lnTo>
                  <a:lnTo>
                    <a:pt x="0" y="0"/>
                  </a:lnTo>
                  <a:close/>
                </a:path>
              </a:pathLst>
            </a:custGeom>
            <a:blipFill>
              <a:blip r:embed="rId10">
                <a:extLst>
                  <a:ext uri="{96DAC541-7B7A-43D3-8B79-37D633B846F1}">
                    <asvg:svgBlip xmlns:asvg="http://schemas.microsoft.com/office/drawing/2016/SVG/main" r:embed="rId11"/>
                  </a:ext>
                </a:extLst>
              </a:blip>
              <a:stretch>
                <a:fillRect l="-246415" t="-129667" r="0" b="0"/>
              </a:stretch>
            </a:blipFill>
          </p:spPr>
        </p:sp>
        <p:sp>
          <p:nvSpPr>
            <p:cNvPr name="Freeform 13" id="13"/>
            <p:cNvSpPr/>
            <p:nvPr/>
          </p:nvSpPr>
          <p:spPr>
            <a:xfrm flipH="false" flipV="false" rot="0">
              <a:off x="1236792" y="1216393"/>
              <a:ext cx="452604" cy="697841"/>
            </a:xfrm>
            <a:custGeom>
              <a:avLst/>
              <a:gdLst/>
              <a:ahLst/>
              <a:cxnLst/>
              <a:rect r="r" b="b" t="t" l="l"/>
              <a:pathLst>
                <a:path h="697841" w="452604">
                  <a:moveTo>
                    <a:pt x="0" y="0"/>
                  </a:moveTo>
                  <a:lnTo>
                    <a:pt x="452604" y="0"/>
                  </a:lnTo>
                  <a:lnTo>
                    <a:pt x="452604" y="697841"/>
                  </a:lnTo>
                  <a:lnTo>
                    <a:pt x="0" y="697841"/>
                  </a:lnTo>
                  <a:lnTo>
                    <a:pt x="0" y="0"/>
                  </a:lnTo>
                  <a:close/>
                </a:path>
              </a:pathLst>
            </a:custGeom>
            <a:blipFill>
              <a:blip r:embed="rId8">
                <a:extLst>
                  <a:ext uri="{96DAC541-7B7A-43D3-8B79-37D633B846F1}">
                    <asvg:svgBlip xmlns:asvg="http://schemas.microsoft.com/office/drawing/2016/SVG/main" r:embed="rId9"/>
                  </a:ext>
                </a:extLst>
              </a:blip>
              <a:stretch>
                <a:fillRect l="-921663" t="0" r="0" b="-583763"/>
              </a:stretch>
            </a:blipFill>
          </p:spPr>
        </p:sp>
        <p:sp>
          <p:nvSpPr>
            <p:cNvPr name="Freeform 14" id="14"/>
            <p:cNvSpPr/>
            <p:nvPr/>
          </p:nvSpPr>
          <p:spPr>
            <a:xfrm flipH="false" flipV="false" rot="0">
              <a:off x="748421" y="0"/>
              <a:ext cx="714673" cy="910229"/>
            </a:xfrm>
            <a:custGeom>
              <a:avLst/>
              <a:gdLst/>
              <a:ahLst/>
              <a:cxnLst/>
              <a:rect r="r" b="b" t="t" l="l"/>
              <a:pathLst>
                <a:path h="910229" w="714673">
                  <a:moveTo>
                    <a:pt x="0" y="0"/>
                  </a:moveTo>
                  <a:lnTo>
                    <a:pt x="714673" y="0"/>
                  </a:lnTo>
                  <a:lnTo>
                    <a:pt x="714673" y="910229"/>
                  </a:lnTo>
                  <a:lnTo>
                    <a:pt x="0" y="910229"/>
                  </a:lnTo>
                  <a:lnTo>
                    <a:pt x="0" y="0"/>
                  </a:lnTo>
                  <a:close/>
                </a:path>
              </a:pathLst>
            </a:custGeom>
            <a:blipFill>
              <a:blip r:embed="rId12">
                <a:extLst>
                  <a:ext uri="{96DAC541-7B7A-43D3-8B79-37D633B846F1}">
                    <asvg:svgBlip xmlns:asvg="http://schemas.microsoft.com/office/drawing/2016/SVG/main" r:embed="rId13"/>
                  </a:ext>
                </a:extLst>
              </a:blip>
              <a:stretch>
                <a:fillRect l="0" t="-248358" r="-580760" b="-208899"/>
              </a:stretch>
            </a:blipFill>
          </p:spPr>
        </p:sp>
      </p:grpSp>
      <p:sp>
        <p:nvSpPr>
          <p:cNvPr name="Freeform 15" id="15"/>
          <p:cNvSpPr/>
          <p:nvPr/>
        </p:nvSpPr>
        <p:spPr>
          <a:xfrm flipH="false" flipV="false" rot="0">
            <a:off x="12954587" y="5988221"/>
            <a:ext cx="3164205" cy="3164205"/>
          </a:xfrm>
          <a:custGeom>
            <a:avLst/>
            <a:gdLst/>
            <a:ahLst/>
            <a:cxnLst/>
            <a:rect r="r" b="b" t="t" l="l"/>
            <a:pathLst>
              <a:path h="3164205" w="3164205">
                <a:moveTo>
                  <a:pt x="0" y="0"/>
                </a:moveTo>
                <a:lnTo>
                  <a:pt x="3164205" y="0"/>
                </a:lnTo>
                <a:lnTo>
                  <a:pt x="3164205" y="3164204"/>
                </a:lnTo>
                <a:lnTo>
                  <a:pt x="0" y="3164204"/>
                </a:lnTo>
                <a:lnTo>
                  <a:pt x="0" y="0"/>
                </a:lnTo>
                <a:close/>
              </a:path>
            </a:pathLst>
          </a:custGeom>
          <a:blipFill>
            <a:blip r:embed="rId14"/>
            <a:stretch>
              <a:fillRect l="0" t="0" r="0" b="0"/>
            </a:stretch>
          </a:blipFill>
        </p:spPr>
      </p:sp>
      <p:sp>
        <p:nvSpPr>
          <p:cNvPr name="Freeform 16" id="16"/>
          <p:cNvSpPr/>
          <p:nvPr/>
        </p:nvSpPr>
        <p:spPr>
          <a:xfrm flipH="false" flipV="false" rot="0">
            <a:off x="12954587" y="1979295"/>
            <a:ext cx="3164205" cy="3164205"/>
          </a:xfrm>
          <a:custGeom>
            <a:avLst/>
            <a:gdLst/>
            <a:ahLst/>
            <a:cxnLst/>
            <a:rect r="r" b="b" t="t" l="l"/>
            <a:pathLst>
              <a:path h="3164205" w="3164205">
                <a:moveTo>
                  <a:pt x="0" y="0"/>
                </a:moveTo>
                <a:lnTo>
                  <a:pt x="3164205" y="0"/>
                </a:lnTo>
                <a:lnTo>
                  <a:pt x="3164205" y="3164205"/>
                </a:lnTo>
                <a:lnTo>
                  <a:pt x="0" y="3164205"/>
                </a:lnTo>
                <a:lnTo>
                  <a:pt x="0" y="0"/>
                </a:lnTo>
                <a:close/>
              </a:path>
            </a:pathLst>
          </a:custGeom>
          <a:blipFill>
            <a:blip r:embed="rId15"/>
            <a:stretch>
              <a:fillRect l="0" t="0" r="0" b="0"/>
            </a:stretch>
          </a:blipFill>
        </p:spPr>
      </p:sp>
      <p:sp>
        <p:nvSpPr>
          <p:cNvPr name="TextBox 17" id="17"/>
          <p:cNvSpPr txBox="true"/>
          <p:nvPr/>
        </p:nvSpPr>
        <p:spPr>
          <a:xfrm rot="0">
            <a:off x="1028700" y="933450"/>
            <a:ext cx="9294138" cy="854075"/>
          </a:xfrm>
          <a:prstGeom prst="rect">
            <a:avLst/>
          </a:prstGeom>
        </p:spPr>
        <p:txBody>
          <a:bodyPr anchor="t" rtlCol="false" tIns="0" lIns="0" bIns="0" rIns="0">
            <a:spAutoFit/>
          </a:bodyPr>
          <a:lstStyle/>
          <a:p>
            <a:pPr algn="ctr">
              <a:lnSpc>
                <a:spcPts val="7000"/>
              </a:lnSpc>
            </a:pPr>
            <a:r>
              <a:rPr lang="en-US" sz="5000">
                <a:solidFill>
                  <a:srgbClr val="674E2F"/>
                </a:solidFill>
                <a:latin typeface="Paytone One"/>
                <a:ea typeface="Paytone One"/>
                <a:cs typeface="Paytone One"/>
                <a:sym typeface="Paytone One"/>
              </a:rPr>
              <a:t>1.1 Phân biệt giới và giới tính</a:t>
            </a:r>
          </a:p>
        </p:txBody>
      </p:sp>
      <p:sp>
        <p:nvSpPr>
          <p:cNvPr name="TextBox 18" id="18"/>
          <p:cNvSpPr txBox="true"/>
          <p:nvPr/>
        </p:nvSpPr>
        <p:spPr>
          <a:xfrm rot="0">
            <a:off x="1751100" y="2000970"/>
            <a:ext cx="9158168" cy="2887980"/>
          </a:xfrm>
          <a:prstGeom prst="rect">
            <a:avLst/>
          </a:prstGeom>
        </p:spPr>
        <p:txBody>
          <a:bodyPr anchor="t" rtlCol="false" tIns="0" lIns="0" bIns="0" rIns="0">
            <a:spAutoFit/>
          </a:bodyPr>
          <a:lstStyle/>
          <a:p>
            <a:pPr algn="l">
              <a:lnSpc>
                <a:spcPts val="4620"/>
              </a:lnSpc>
            </a:pPr>
            <a:r>
              <a:rPr lang="en-US" sz="3300" b="true">
                <a:solidFill>
                  <a:srgbClr val="000000"/>
                </a:solidFill>
                <a:latin typeface="Canva Sans Bold"/>
                <a:ea typeface="Canva Sans Bold"/>
                <a:cs typeface="Canva Sans Bold"/>
                <a:sym typeface="Canva Sans Bold"/>
              </a:rPr>
              <a:t>Giới tính</a:t>
            </a:r>
            <a:r>
              <a:rPr lang="en-US" sz="3300">
                <a:solidFill>
                  <a:srgbClr val="000000"/>
                </a:solidFill>
                <a:latin typeface="Canva Sans"/>
                <a:ea typeface="Canva Sans"/>
                <a:cs typeface="Canva Sans"/>
                <a:sym typeface="Canva Sans"/>
              </a:rPr>
              <a:t>:</a:t>
            </a:r>
          </a:p>
          <a:p>
            <a:pPr algn="l" marL="712472" indent="-356236" lvl="1">
              <a:lnSpc>
                <a:spcPts val="4620"/>
              </a:lnSpc>
              <a:buFont typeface="Arial"/>
              <a:buChar char="•"/>
            </a:pPr>
            <a:r>
              <a:rPr lang="en-US" sz="3300">
                <a:solidFill>
                  <a:srgbClr val="000000"/>
                </a:solidFill>
                <a:latin typeface="Canva Sans"/>
                <a:ea typeface="Canva Sans"/>
                <a:cs typeface="Canva Sans"/>
                <a:sym typeface="Canva Sans"/>
              </a:rPr>
              <a:t>Chỉ các </a:t>
            </a:r>
            <a:r>
              <a:rPr lang="en-US" sz="3300" u="sng">
                <a:solidFill>
                  <a:srgbClr val="000000"/>
                </a:solidFill>
                <a:latin typeface="Canva Sans"/>
                <a:ea typeface="Canva Sans"/>
                <a:cs typeface="Canva Sans"/>
                <a:sym typeface="Canva Sans"/>
              </a:rPr>
              <a:t>đặc điểm sinh học</a:t>
            </a:r>
            <a:r>
              <a:rPr lang="en-US" sz="3300">
                <a:solidFill>
                  <a:srgbClr val="000000"/>
                </a:solidFill>
                <a:latin typeface="Canva Sans"/>
                <a:ea typeface="Canva Sans"/>
                <a:cs typeface="Canva Sans"/>
                <a:sym typeface="Canva Sans"/>
              </a:rPr>
              <a:t> của nam và nữ.</a:t>
            </a:r>
            <a:r>
              <a:rPr lang="en-US" sz="3300">
                <a:solidFill>
                  <a:srgbClr val="000000"/>
                </a:solidFill>
                <a:latin typeface="Canva Sans"/>
                <a:ea typeface="Canva Sans"/>
                <a:cs typeface="Canva Sans"/>
                <a:sym typeface="Canva Sans"/>
              </a:rPr>
              <a:t> </a:t>
            </a:r>
          </a:p>
          <a:p>
            <a:pPr algn="l" marL="712472" indent="-356236" lvl="1">
              <a:lnSpc>
                <a:spcPts val="4620"/>
              </a:lnSpc>
              <a:buFont typeface="Arial"/>
              <a:buChar char="•"/>
            </a:pPr>
            <a:r>
              <a:rPr lang="en-US" sz="3300">
                <a:solidFill>
                  <a:srgbClr val="000000"/>
                </a:solidFill>
                <a:latin typeface="Canva Sans"/>
                <a:ea typeface="Canva Sans"/>
                <a:cs typeface="Canva Sans"/>
                <a:sym typeface="Canva Sans"/>
              </a:rPr>
              <a:t>Được hình thành </a:t>
            </a:r>
            <a:r>
              <a:rPr lang="en-US" sz="3300" u="sng">
                <a:solidFill>
                  <a:srgbClr val="000000"/>
                </a:solidFill>
                <a:latin typeface="Canva Sans"/>
                <a:ea typeface="Canva Sans"/>
                <a:cs typeface="Canva Sans"/>
                <a:sym typeface="Canva Sans"/>
              </a:rPr>
              <a:t>bẩm sinh</a:t>
            </a:r>
            <a:r>
              <a:rPr lang="en-US" sz="3300">
                <a:solidFill>
                  <a:srgbClr val="000000"/>
                </a:solidFill>
                <a:latin typeface="Canva Sans"/>
                <a:ea typeface="Canva Sans"/>
                <a:cs typeface="Canva Sans"/>
                <a:sym typeface="Canva Sans"/>
              </a:rPr>
              <a:t>.</a:t>
            </a:r>
          </a:p>
          <a:p>
            <a:pPr algn="l" marL="712472" indent="-356236" lvl="1">
              <a:lnSpc>
                <a:spcPts val="4620"/>
              </a:lnSpc>
              <a:buFont typeface="Arial"/>
              <a:buChar char="•"/>
            </a:pPr>
            <a:r>
              <a:rPr lang="en-US" sz="3300">
                <a:solidFill>
                  <a:srgbClr val="000000"/>
                </a:solidFill>
                <a:latin typeface="Canva Sans"/>
                <a:ea typeface="Canva Sans"/>
                <a:cs typeface="Canva Sans"/>
                <a:sym typeface="Canva Sans"/>
              </a:rPr>
              <a:t>Có </a:t>
            </a:r>
            <a:r>
              <a:rPr lang="en-US" sz="3300" u="sng">
                <a:solidFill>
                  <a:srgbClr val="000000"/>
                </a:solidFill>
                <a:latin typeface="Canva Sans"/>
                <a:ea typeface="Canva Sans"/>
                <a:cs typeface="Canva Sans"/>
                <a:sym typeface="Canva Sans"/>
              </a:rPr>
              <a:t>tính đồng nhất</a:t>
            </a:r>
            <a:r>
              <a:rPr lang="en-US" sz="3300">
                <a:solidFill>
                  <a:srgbClr val="000000"/>
                </a:solidFill>
                <a:latin typeface="Canva Sans"/>
                <a:ea typeface="Canva Sans"/>
                <a:cs typeface="Canva Sans"/>
                <a:sym typeface="Canva Sans"/>
              </a:rPr>
              <a:t> trên toàn thế giới.</a:t>
            </a:r>
          </a:p>
          <a:p>
            <a:pPr algn="l">
              <a:lnSpc>
                <a:spcPts val="4620"/>
              </a:lnSpc>
            </a:pPr>
          </a:p>
        </p:txBody>
      </p:sp>
      <p:sp>
        <p:nvSpPr>
          <p:cNvPr name="TextBox 19" id="19"/>
          <p:cNvSpPr txBox="true"/>
          <p:nvPr/>
        </p:nvSpPr>
        <p:spPr>
          <a:xfrm rot="0">
            <a:off x="1751100" y="5102396"/>
            <a:ext cx="9428636" cy="4050030"/>
          </a:xfrm>
          <a:prstGeom prst="rect">
            <a:avLst/>
          </a:prstGeom>
        </p:spPr>
        <p:txBody>
          <a:bodyPr anchor="t" rtlCol="false" tIns="0" lIns="0" bIns="0" rIns="0">
            <a:spAutoFit/>
          </a:bodyPr>
          <a:lstStyle/>
          <a:p>
            <a:pPr algn="l">
              <a:lnSpc>
                <a:spcPts val="4620"/>
              </a:lnSpc>
            </a:pPr>
            <a:r>
              <a:rPr lang="en-US" sz="3300" b="true">
                <a:solidFill>
                  <a:srgbClr val="000000"/>
                </a:solidFill>
                <a:latin typeface="Canva Sans Bold"/>
                <a:ea typeface="Canva Sans Bold"/>
                <a:cs typeface="Canva Sans Bold"/>
                <a:sym typeface="Canva Sans Bold"/>
              </a:rPr>
              <a:t>Giới: </a:t>
            </a:r>
          </a:p>
          <a:p>
            <a:pPr algn="just" marL="712472" indent="-356236" lvl="1">
              <a:lnSpc>
                <a:spcPts val="4620"/>
              </a:lnSpc>
              <a:buFont typeface="Arial"/>
              <a:buChar char="•"/>
            </a:pPr>
            <a:r>
              <a:rPr lang="en-US" sz="3300">
                <a:solidFill>
                  <a:srgbClr val="000000"/>
                </a:solidFill>
                <a:latin typeface="Canva Sans"/>
                <a:ea typeface="Canva Sans"/>
                <a:cs typeface="Canva Sans"/>
                <a:sym typeface="Canva Sans"/>
              </a:rPr>
              <a:t>Chỉ </a:t>
            </a:r>
            <a:r>
              <a:rPr lang="en-US" sz="3300" u="sng">
                <a:solidFill>
                  <a:srgbClr val="000000"/>
                </a:solidFill>
                <a:latin typeface="Canva Sans"/>
                <a:ea typeface="Canva Sans"/>
                <a:cs typeface="Canva Sans"/>
                <a:sym typeface="Canva Sans"/>
              </a:rPr>
              <a:t>đặc điểm, vị trí, vai trò</a:t>
            </a:r>
            <a:r>
              <a:rPr lang="en-US" sz="3300">
                <a:solidFill>
                  <a:srgbClr val="000000"/>
                </a:solidFill>
                <a:latin typeface="Canva Sans"/>
                <a:ea typeface="Canva Sans"/>
                <a:cs typeface="Canva Sans"/>
                <a:sym typeface="Canva Sans"/>
              </a:rPr>
              <a:t> của nam giới và nữ giới trong tất cả các mối quan hệ xã hội.</a:t>
            </a:r>
          </a:p>
          <a:p>
            <a:pPr algn="l" marL="712472" indent="-356236" lvl="1">
              <a:lnSpc>
                <a:spcPts val="4620"/>
              </a:lnSpc>
              <a:buFont typeface="Arial"/>
              <a:buChar char="•"/>
            </a:pPr>
            <a:r>
              <a:rPr lang="en-US" sz="3300">
                <a:solidFill>
                  <a:srgbClr val="000000"/>
                </a:solidFill>
                <a:latin typeface="Canva Sans"/>
                <a:ea typeface="Canva Sans"/>
                <a:cs typeface="Canva Sans"/>
                <a:sym typeface="Canva Sans"/>
              </a:rPr>
              <a:t>Được hình thành do </a:t>
            </a:r>
            <a:r>
              <a:rPr lang="en-US" sz="3300" u="sng">
                <a:solidFill>
                  <a:srgbClr val="000000"/>
                </a:solidFill>
                <a:latin typeface="Canva Sans"/>
                <a:ea typeface="Canva Sans"/>
                <a:cs typeface="Canva Sans"/>
                <a:sym typeface="Canva Sans"/>
              </a:rPr>
              <a:t>giáo dục, quan niệm văn hóa xã hội</a:t>
            </a:r>
            <a:r>
              <a:rPr lang="en-US" sz="3300">
                <a:solidFill>
                  <a:srgbClr val="000000"/>
                </a:solidFill>
                <a:latin typeface="Canva Sans"/>
                <a:ea typeface="Canva Sans"/>
                <a:cs typeface="Canva Sans"/>
                <a:sym typeface="Canva Sans"/>
              </a:rPr>
              <a:t>.</a:t>
            </a:r>
          </a:p>
          <a:p>
            <a:pPr algn="l" marL="712472" indent="-356236" lvl="1">
              <a:lnSpc>
                <a:spcPts val="4620"/>
              </a:lnSpc>
              <a:buFont typeface="Arial"/>
              <a:buChar char="•"/>
            </a:pPr>
            <a:r>
              <a:rPr lang="en-US" sz="3300">
                <a:solidFill>
                  <a:srgbClr val="000000"/>
                </a:solidFill>
                <a:latin typeface="Canva Sans"/>
                <a:ea typeface="Canva Sans"/>
                <a:cs typeface="Canva Sans"/>
                <a:sym typeface="Canva Sans"/>
              </a:rPr>
              <a:t>Có </a:t>
            </a:r>
            <a:r>
              <a:rPr lang="en-US" sz="3300" u="sng">
                <a:solidFill>
                  <a:srgbClr val="000000"/>
                </a:solidFill>
                <a:latin typeface="Canva Sans"/>
                <a:ea typeface="Canva Sans"/>
                <a:cs typeface="Canva Sans"/>
                <a:sym typeface="Canva Sans"/>
              </a:rPr>
              <a:t>tính đa dạng, không đồng nhất</a:t>
            </a:r>
            <a:r>
              <a:rPr lang="en-US" sz="3300">
                <a:solidFill>
                  <a:srgbClr val="000000"/>
                </a:solidFill>
                <a:latin typeface="Canva Sans"/>
                <a:ea typeface="Canva Sans"/>
                <a:cs typeface="Canva Sans"/>
                <a:sym typeface="Canva Sans"/>
              </a:rPr>
              <a:t> trên toàn thế giới.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850400" y="1260480"/>
            <a:ext cx="3437600" cy="9026520"/>
          </a:xfrm>
          <a:custGeom>
            <a:avLst/>
            <a:gdLst/>
            <a:ahLst/>
            <a:cxnLst/>
            <a:rect r="r" b="b" t="t" l="l"/>
            <a:pathLst>
              <a:path h="9026520" w="3437600">
                <a:moveTo>
                  <a:pt x="0" y="0"/>
                </a:moveTo>
                <a:lnTo>
                  <a:pt x="3437600" y="0"/>
                </a:lnTo>
                <a:lnTo>
                  <a:pt x="3437600" y="9026520"/>
                </a:lnTo>
                <a:lnTo>
                  <a:pt x="0" y="9026520"/>
                </a:lnTo>
                <a:lnTo>
                  <a:pt x="0" y="0"/>
                </a:lnTo>
                <a:close/>
              </a:path>
            </a:pathLst>
          </a:custGeom>
          <a:blipFill>
            <a:blip r:embed="rId2"/>
            <a:stretch>
              <a:fillRect l="0" t="0" r="0" b="0"/>
            </a:stretch>
          </a:blipFill>
        </p:spPr>
      </p:sp>
      <p:sp>
        <p:nvSpPr>
          <p:cNvPr name="Freeform 6" id="6"/>
          <p:cNvSpPr/>
          <p:nvPr/>
        </p:nvSpPr>
        <p:spPr>
          <a:xfrm flipH="false" flipV="false" rot="0">
            <a:off x="-356770" y="7784881"/>
            <a:ext cx="3822233" cy="2502119"/>
          </a:xfrm>
          <a:custGeom>
            <a:avLst/>
            <a:gdLst/>
            <a:ahLst/>
            <a:cxnLst/>
            <a:rect r="r" b="b" t="t" l="l"/>
            <a:pathLst>
              <a:path h="2502119" w="3822233">
                <a:moveTo>
                  <a:pt x="0" y="0"/>
                </a:moveTo>
                <a:lnTo>
                  <a:pt x="3822233" y="0"/>
                </a:lnTo>
                <a:lnTo>
                  <a:pt x="3822233" y="2502119"/>
                </a:lnTo>
                <a:lnTo>
                  <a:pt x="0" y="25021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950625" y="5080532"/>
            <a:ext cx="5938387" cy="3955409"/>
          </a:xfrm>
          <a:custGeom>
            <a:avLst/>
            <a:gdLst/>
            <a:ahLst/>
            <a:cxnLst/>
            <a:rect r="r" b="b" t="t" l="l"/>
            <a:pathLst>
              <a:path h="3955409" w="5938387">
                <a:moveTo>
                  <a:pt x="0" y="0"/>
                </a:moveTo>
                <a:lnTo>
                  <a:pt x="5938387" y="0"/>
                </a:lnTo>
                <a:lnTo>
                  <a:pt x="5938387" y="3955408"/>
                </a:lnTo>
                <a:lnTo>
                  <a:pt x="0" y="3955408"/>
                </a:lnTo>
                <a:lnTo>
                  <a:pt x="0" y="0"/>
                </a:lnTo>
                <a:close/>
              </a:path>
            </a:pathLst>
          </a:custGeom>
          <a:blipFill>
            <a:blip r:embed="rId5"/>
            <a:stretch>
              <a:fillRect l="0" t="0" r="0" b="0"/>
            </a:stretch>
          </a:blipFill>
        </p:spPr>
      </p:sp>
      <p:sp>
        <p:nvSpPr>
          <p:cNvPr name="TextBox 8" id="8"/>
          <p:cNvSpPr txBox="true"/>
          <p:nvPr/>
        </p:nvSpPr>
        <p:spPr>
          <a:xfrm rot="0">
            <a:off x="1028700" y="933450"/>
            <a:ext cx="9465588" cy="854075"/>
          </a:xfrm>
          <a:prstGeom prst="rect">
            <a:avLst/>
          </a:prstGeom>
        </p:spPr>
        <p:txBody>
          <a:bodyPr anchor="t" rtlCol="false" tIns="0" lIns="0" bIns="0" rIns="0">
            <a:spAutoFit/>
          </a:bodyPr>
          <a:lstStyle/>
          <a:p>
            <a:pPr algn="ctr">
              <a:lnSpc>
                <a:spcPts val="7000"/>
              </a:lnSpc>
            </a:pPr>
            <a:r>
              <a:rPr lang="en-US" sz="5000">
                <a:solidFill>
                  <a:srgbClr val="674E2F"/>
                </a:solidFill>
                <a:latin typeface="Paytone One"/>
                <a:ea typeface="Paytone One"/>
                <a:cs typeface="Paytone One"/>
                <a:sym typeface="Paytone One"/>
              </a:rPr>
              <a:t>1.2. Khái niệm bình đẳng giới</a:t>
            </a:r>
          </a:p>
        </p:txBody>
      </p:sp>
      <p:sp>
        <p:nvSpPr>
          <p:cNvPr name="TextBox 9" id="9"/>
          <p:cNvSpPr txBox="true"/>
          <p:nvPr/>
        </p:nvSpPr>
        <p:spPr>
          <a:xfrm rot="0">
            <a:off x="1554346" y="2353501"/>
            <a:ext cx="12990729" cy="3033395"/>
          </a:xfrm>
          <a:prstGeom prst="rect">
            <a:avLst/>
          </a:prstGeom>
        </p:spPr>
        <p:txBody>
          <a:bodyPr anchor="t" rtlCol="false" tIns="0" lIns="0" bIns="0" rIns="0">
            <a:spAutoFit/>
          </a:bodyPr>
          <a:lstStyle/>
          <a:p>
            <a:pPr algn="just">
              <a:lnSpc>
                <a:spcPts val="5040"/>
              </a:lnSpc>
            </a:pPr>
            <a:r>
              <a:rPr lang="en-US" sz="3600">
                <a:solidFill>
                  <a:srgbClr val="000000"/>
                </a:solidFill>
                <a:latin typeface="Canva Sans"/>
                <a:ea typeface="Canva Sans"/>
                <a:cs typeface="Canva Sans"/>
                <a:sym typeface="Canva Sans"/>
              </a:rPr>
              <a:t>“Bình đẳng giới là việc nam, nữ có vị trí, vai trò ngang nhau, được tạo điều kiện và cơ hội phát huy năng lực của mình cho sự phát triển của cộng đồng, của gia đình và thụ hưởng như nhau về thành quả của sự phát triển đó.”</a:t>
            </a:r>
          </a:p>
          <a:p>
            <a:pPr algn="just">
              <a:lnSpc>
                <a:spcPts val="391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612709"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823146">
            <a:off x="16489951" y="-669288"/>
            <a:ext cx="3265018" cy="3385717"/>
          </a:xfrm>
          <a:custGeom>
            <a:avLst/>
            <a:gdLst/>
            <a:ahLst/>
            <a:cxnLst/>
            <a:rect r="r" b="b" t="t" l="l"/>
            <a:pathLst>
              <a:path h="3385717" w="3265018">
                <a:moveTo>
                  <a:pt x="0" y="0"/>
                </a:moveTo>
                <a:lnTo>
                  <a:pt x="3265018" y="0"/>
                </a:lnTo>
                <a:lnTo>
                  <a:pt x="3265018" y="3385717"/>
                </a:lnTo>
                <a:lnTo>
                  <a:pt x="0" y="3385717"/>
                </a:lnTo>
                <a:lnTo>
                  <a:pt x="0" y="0"/>
                </a:lnTo>
                <a:close/>
              </a:path>
            </a:pathLst>
          </a:custGeom>
          <a:blipFill>
            <a:blip r:embed="rId2">
              <a:extLst>
                <a:ext uri="{96DAC541-7B7A-43D3-8B79-37D633B846F1}">
                  <asvg:svgBlip xmlns:asvg="http://schemas.microsoft.com/office/drawing/2016/SVG/main" r:embed="rId3"/>
                </a:ext>
              </a:extLst>
            </a:blip>
            <a:stretch>
              <a:fillRect l="-30939" t="0" r="0" b="0"/>
            </a:stretch>
          </a:blipFill>
        </p:spPr>
      </p:sp>
      <p:grpSp>
        <p:nvGrpSpPr>
          <p:cNvPr name="Group 6" id="6"/>
          <p:cNvGrpSpPr/>
          <p:nvPr/>
        </p:nvGrpSpPr>
        <p:grpSpPr>
          <a:xfrm rot="0">
            <a:off x="15576490" y="7777614"/>
            <a:ext cx="2368293" cy="2670320"/>
            <a:chOff x="0" y="0"/>
            <a:chExt cx="3157724" cy="3560426"/>
          </a:xfrm>
        </p:grpSpPr>
        <p:sp>
          <p:nvSpPr>
            <p:cNvPr name="Freeform 7" id="7"/>
            <p:cNvSpPr/>
            <p:nvPr/>
          </p:nvSpPr>
          <p:spPr>
            <a:xfrm flipH="false" flipV="false" rot="0">
              <a:off x="1595944" y="1289490"/>
              <a:ext cx="1561780" cy="1677065"/>
            </a:xfrm>
            <a:custGeom>
              <a:avLst/>
              <a:gdLst/>
              <a:ahLst/>
              <a:cxnLst/>
              <a:rect r="r" b="b" t="t" l="l"/>
              <a:pathLst>
                <a:path h="1677065" w="1561780">
                  <a:moveTo>
                    <a:pt x="0" y="0"/>
                  </a:moveTo>
                  <a:lnTo>
                    <a:pt x="1561780" y="0"/>
                  </a:lnTo>
                  <a:lnTo>
                    <a:pt x="1561780" y="1677065"/>
                  </a:lnTo>
                  <a:lnTo>
                    <a:pt x="0" y="1677065"/>
                  </a:lnTo>
                  <a:lnTo>
                    <a:pt x="0" y="0"/>
                  </a:lnTo>
                  <a:close/>
                </a:path>
              </a:pathLst>
            </a:custGeom>
            <a:blipFill>
              <a:blip r:embed="rId4">
                <a:extLst>
                  <a:ext uri="{96DAC541-7B7A-43D3-8B79-37D633B846F1}">
                    <asvg:svgBlip xmlns:asvg="http://schemas.microsoft.com/office/drawing/2016/SVG/main" r:embed="rId5"/>
                  </a:ext>
                </a:extLst>
              </a:blip>
              <a:stretch>
                <a:fillRect l="-246415" t="-129667" r="0" b="0"/>
              </a:stretch>
            </a:blipFill>
          </p:spPr>
        </p:sp>
        <p:sp>
          <p:nvSpPr>
            <p:cNvPr name="Freeform 8" id="8"/>
            <p:cNvSpPr/>
            <p:nvPr/>
          </p:nvSpPr>
          <p:spPr>
            <a:xfrm flipH="false" flipV="false" rot="0">
              <a:off x="894794" y="0"/>
              <a:ext cx="894794" cy="1379624"/>
            </a:xfrm>
            <a:custGeom>
              <a:avLst/>
              <a:gdLst/>
              <a:ahLst/>
              <a:cxnLst/>
              <a:rect r="r" b="b" t="t" l="l"/>
              <a:pathLst>
                <a:path h="1379624" w="894794">
                  <a:moveTo>
                    <a:pt x="0" y="0"/>
                  </a:moveTo>
                  <a:lnTo>
                    <a:pt x="894794" y="0"/>
                  </a:lnTo>
                  <a:lnTo>
                    <a:pt x="894794" y="1379624"/>
                  </a:lnTo>
                  <a:lnTo>
                    <a:pt x="0" y="1379624"/>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sp>
          <p:nvSpPr>
            <p:cNvPr name="Freeform 9" id="9"/>
            <p:cNvSpPr/>
            <p:nvPr/>
          </p:nvSpPr>
          <p:spPr>
            <a:xfrm flipH="false" flipV="false" rot="0">
              <a:off x="0" y="2180802"/>
              <a:ext cx="894794" cy="1379624"/>
            </a:xfrm>
            <a:custGeom>
              <a:avLst/>
              <a:gdLst/>
              <a:ahLst/>
              <a:cxnLst/>
              <a:rect r="r" b="b" t="t" l="l"/>
              <a:pathLst>
                <a:path h="1379624" w="894794">
                  <a:moveTo>
                    <a:pt x="0" y="0"/>
                  </a:moveTo>
                  <a:lnTo>
                    <a:pt x="894794" y="0"/>
                  </a:lnTo>
                  <a:lnTo>
                    <a:pt x="894794" y="1379624"/>
                  </a:lnTo>
                  <a:lnTo>
                    <a:pt x="0" y="1379624"/>
                  </a:lnTo>
                  <a:lnTo>
                    <a:pt x="0" y="0"/>
                  </a:lnTo>
                  <a:close/>
                </a:path>
              </a:pathLst>
            </a:custGeom>
            <a:blipFill>
              <a:blip r:embed="rId6">
                <a:extLst>
                  <a:ext uri="{96DAC541-7B7A-43D3-8B79-37D633B846F1}">
                    <asvg:svgBlip xmlns:asvg="http://schemas.microsoft.com/office/drawing/2016/SVG/main" r:embed="rId7"/>
                  </a:ext>
                </a:extLst>
              </a:blip>
              <a:stretch>
                <a:fillRect l="-921663" t="0" r="0" b="-583763"/>
              </a:stretch>
            </a:blipFill>
          </p:spPr>
        </p:sp>
      </p:grpSp>
      <p:grpSp>
        <p:nvGrpSpPr>
          <p:cNvPr name="Group 10" id="10"/>
          <p:cNvGrpSpPr/>
          <p:nvPr/>
        </p:nvGrpSpPr>
        <p:grpSpPr>
          <a:xfrm rot="0">
            <a:off x="15088752" y="291711"/>
            <a:ext cx="1671885" cy="2463700"/>
            <a:chOff x="0" y="0"/>
            <a:chExt cx="2229180" cy="3284933"/>
          </a:xfrm>
        </p:grpSpPr>
        <p:sp>
          <p:nvSpPr>
            <p:cNvPr name="Freeform 11" id="11"/>
            <p:cNvSpPr/>
            <p:nvPr/>
          </p:nvSpPr>
          <p:spPr>
            <a:xfrm flipH="false" flipV="false" rot="0">
              <a:off x="1403166" y="1887891"/>
              <a:ext cx="826014" cy="1397041"/>
            </a:xfrm>
            <a:custGeom>
              <a:avLst/>
              <a:gdLst/>
              <a:ahLst/>
              <a:cxnLst/>
              <a:rect r="r" b="b" t="t" l="l"/>
              <a:pathLst>
                <a:path h="1397041" w="826014">
                  <a:moveTo>
                    <a:pt x="0" y="0"/>
                  </a:moveTo>
                  <a:lnTo>
                    <a:pt x="826014" y="0"/>
                  </a:lnTo>
                  <a:lnTo>
                    <a:pt x="826014" y="1397042"/>
                  </a:lnTo>
                  <a:lnTo>
                    <a:pt x="0" y="1397042"/>
                  </a:lnTo>
                  <a:lnTo>
                    <a:pt x="0" y="0"/>
                  </a:lnTo>
                  <a:close/>
                </a:path>
              </a:pathLst>
            </a:custGeom>
            <a:blipFill>
              <a:blip r:embed="rId6">
                <a:extLst>
                  <a:ext uri="{96DAC541-7B7A-43D3-8B79-37D633B846F1}">
                    <asvg:svgBlip xmlns:asvg="http://schemas.microsoft.com/office/drawing/2016/SVG/main" r:embed="rId7"/>
                  </a:ext>
                </a:extLst>
              </a:blip>
              <a:stretch>
                <a:fillRect l="-753958" t="0" r="0" b="-421015"/>
              </a:stretch>
            </a:blipFill>
          </p:spPr>
        </p:sp>
        <p:sp>
          <p:nvSpPr>
            <p:cNvPr name="Freeform 12" id="12"/>
            <p:cNvSpPr/>
            <p:nvPr/>
          </p:nvSpPr>
          <p:spPr>
            <a:xfrm flipH="false" flipV="false" rot="0">
              <a:off x="0" y="0"/>
              <a:ext cx="1523224" cy="1635663"/>
            </a:xfrm>
            <a:custGeom>
              <a:avLst/>
              <a:gdLst/>
              <a:ahLst/>
              <a:cxnLst/>
              <a:rect r="r" b="b" t="t" l="l"/>
              <a:pathLst>
                <a:path h="1635663" w="1523224">
                  <a:moveTo>
                    <a:pt x="0" y="0"/>
                  </a:moveTo>
                  <a:lnTo>
                    <a:pt x="1523224" y="0"/>
                  </a:lnTo>
                  <a:lnTo>
                    <a:pt x="1523224" y="1635663"/>
                  </a:lnTo>
                  <a:lnTo>
                    <a:pt x="0" y="1635663"/>
                  </a:lnTo>
                  <a:lnTo>
                    <a:pt x="0" y="0"/>
                  </a:lnTo>
                  <a:close/>
                </a:path>
              </a:pathLst>
            </a:custGeom>
            <a:blipFill>
              <a:blip r:embed="rId4">
                <a:extLst>
                  <a:ext uri="{96DAC541-7B7A-43D3-8B79-37D633B846F1}">
                    <asvg:svgBlip xmlns:asvg="http://schemas.microsoft.com/office/drawing/2016/SVG/main" r:embed="rId5"/>
                  </a:ext>
                </a:extLst>
              </a:blip>
              <a:stretch>
                <a:fillRect l="-246415" t="-129667" r="0" b="0"/>
              </a:stretch>
            </a:blipFill>
          </p:spPr>
        </p:sp>
      </p:grpSp>
      <p:sp>
        <p:nvSpPr>
          <p:cNvPr name="Freeform 13" id="13"/>
          <p:cNvSpPr/>
          <p:nvPr/>
        </p:nvSpPr>
        <p:spPr>
          <a:xfrm flipH="true" flipV="false" rot="-823146">
            <a:off x="-1577861" y="6723344"/>
            <a:ext cx="3265018" cy="3385717"/>
          </a:xfrm>
          <a:custGeom>
            <a:avLst/>
            <a:gdLst/>
            <a:ahLst/>
            <a:cxnLst/>
            <a:rect r="r" b="b" t="t" l="l"/>
            <a:pathLst>
              <a:path h="3385717" w="3265018">
                <a:moveTo>
                  <a:pt x="3265018" y="0"/>
                </a:moveTo>
                <a:lnTo>
                  <a:pt x="0" y="0"/>
                </a:lnTo>
                <a:lnTo>
                  <a:pt x="0" y="3385718"/>
                </a:lnTo>
                <a:lnTo>
                  <a:pt x="3265018" y="3385718"/>
                </a:lnTo>
                <a:lnTo>
                  <a:pt x="3265018" y="0"/>
                </a:lnTo>
                <a:close/>
              </a:path>
            </a:pathLst>
          </a:custGeom>
          <a:blipFill>
            <a:blip r:embed="rId2">
              <a:extLst>
                <a:ext uri="{96DAC541-7B7A-43D3-8B79-37D633B846F1}">
                  <asvg:svgBlip xmlns:asvg="http://schemas.microsoft.com/office/drawing/2016/SVG/main" r:embed="rId3"/>
                </a:ext>
              </a:extLst>
            </a:blip>
            <a:stretch>
              <a:fillRect l="-30939" t="0" r="0" b="0"/>
            </a:stretch>
          </a:blipFill>
        </p:spPr>
      </p:sp>
      <p:sp>
        <p:nvSpPr>
          <p:cNvPr name="Freeform 14" id="14"/>
          <p:cNvSpPr/>
          <p:nvPr/>
        </p:nvSpPr>
        <p:spPr>
          <a:xfrm flipH="false" flipV="false" rot="0">
            <a:off x="9823714" y="6758621"/>
            <a:ext cx="5265038" cy="2760384"/>
          </a:xfrm>
          <a:custGeom>
            <a:avLst/>
            <a:gdLst/>
            <a:ahLst/>
            <a:cxnLst/>
            <a:rect r="r" b="b" t="t" l="l"/>
            <a:pathLst>
              <a:path h="2760384" w="5265038">
                <a:moveTo>
                  <a:pt x="0" y="0"/>
                </a:moveTo>
                <a:lnTo>
                  <a:pt x="5265038" y="0"/>
                </a:lnTo>
                <a:lnTo>
                  <a:pt x="5265038" y="2760384"/>
                </a:lnTo>
                <a:lnTo>
                  <a:pt x="0" y="2760384"/>
                </a:lnTo>
                <a:lnTo>
                  <a:pt x="0" y="0"/>
                </a:lnTo>
                <a:close/>
              </a:path>
            </a:pathLst>
          </a:custGeom>
          <a:blipFill>
            <a:blip r:embed="rId8"/>
            <a:stretch>
              <a:fillRect l="0" t="0" r="0" b="0"/>
            </a:stretch>
          </a:blipFill>
        </p:spPr>
      </p:sp>
      <p:sp>
        <p:nvSpPr>
          <p:cNvPr name="TextBox 15" id="15"/>
          <p:cNvSpPr txBox="true"/>
          <p:nvPr/>
        </p:nvSpPr>
        <p:spPr>
          <a:xfrm rot="0">
            <a:off x="1028700" y="933450"/>
            <a:ext cx="12590979" cy="854075"/>
          </a:xfrm>
          <a:prstGeom prst="rect">
            <a:avLst/>
          </a:prstGeom>
        </p:spPr>
        <p:txBody>
          <a:bodyPr anchor="t" rtlCol="false" tIns="0" lIns="0" bIns="0" rIns="0">
            <a:spAutoFit/>
          </a:bodyPr>
          <a:lstStyle/>
          <a:p>
            <a:pPr algn="ctr">
              <a:lnSpc>
                <a:spcPts val="7000"/>
              </a:lnSpc>
            </a:pPr>
            <a:r>
              <a:rPr lang="en-US" sz="5000">
                <a:solidFill>
                  <a:srgbClr val="674E2F"/>
                </a:solidFill>
                <a:latin typeface="Paytone One"/>
                <a:ea typeface="Paytone One"/>
                <a:cs typeface="Paytone One"/>
                <a:sym typeface="Paytone One"/>
              </a:rPr>
              <a:t>1.3. Tầm quan trọng của bình đẳng giới</a:t>
            </a:r>
          </a:p>
        </p:txBody>
      </p:sp>
      <p:sp>
        <p:nvSpPr>
          <p:cNvPr name="TextBox 16" id="16"/>
          <p:cNvSpPr txBox="true"/>
          <p:nvPr/>
        </p:nvSpPr>
        <p:spPr>
          <a:xfrm rot="0">
            <a:off x="1570419" y="2538411"/>
            <a:ext cx="11311684" cy="9766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Là một yếu tố then chốt trong việc xây dựng một xã hội hiện đại, công bằng và phát triển bền vững. </a:t>
            </a:r>
          </a:p>
        </p:txBody>
      </p:sp>
      <p:sp>
        <p:nvSpPr>
          <p:cNvPr name="TextBox 17" id="17"/>
          <p:cNvSpPr txBox="true"/>
          <p:nvPr/>
        </p:nvSpPr>
        <p:spPr>
          <a:xfrm rot="0">
            <a:off x="1570419" y="5310821"/>
            <a:ext cx="11311684"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Việc thúc đẩy bình đẳng giới không chỉ là trách nhiệm đạo đức mà còn là một chiến lược quan trọng để đạt được sự phát triển toàn diện và bền vững</a:t>
            </a:r>
          </a:p>
          <a:p>
            <a:pPr algn="l">
              <a:lnSpc>
                <a:spcPts val="3919"/>
              </a:lnSpc>
            </a:pPr>
          </a:p>
        </p:txBody>
      </p:sp>
      <p:sp>
        <p:nvSpPr>
          <p:cNvPr name="TextBox 18" id="18"/>
          <p:cNvSpPr txBox="true"/>
          <p:nvPr/>
        </p:nvSpPr>
        <p:spPr>
          <a:xfrm rot="0">
            <a:off x="1570419" y="3924616"/>
            <a:ext cx="11311684" cy="9766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Tác động lớn đến việc giảm bạo lực gia đình và xã hội, góp phần hình thành một thế hệ tương lai văn minh và tiến bộ.</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28575"/>
              <a:ext cx="4508901" cy="23998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2589726" y="7278674"/>
            <a:ext cx="5179451" cy="7577345"/>
          </a:xfrm>
          <a:custGeom>
            <a:avLst/>
            <a:gdLst/>
            <a:ahLst/>
            <a:cxnLst/>
            <a:rect r="r" b="b" t="t" l="l"/>
            <a:pathLst>
              <a:path h="7577345" w="5179451">
                <a:moveTo>
                  <a:pt x="5179452" y="0"/>
                </a:moveTo>
                <a:lnTo>
                  <a:pt x="0" y="0"/>
                </a:lnTo>
                <a:lnTo>
                  <a:pt x="0" y="7577345"/>
                </a:lnTo>
                <a:lnTo>
                  <a:pt x="5179452" y="7577345"/>
                </a:lnTo>
                <a:lnTo>
                  <a:pt x="517945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2795" y="-180640"/>
            <a:ext cx="3467643" cy="2418680"/>
            <a:chOff x="0" y="0"/>
            <a:chExt cx="4623524" cy="3224907"/>
          </a:xfrm>
        </p:grpSpPr>
        <p:sp>
          <p:nvSpPr>
            <p:cNvPr name="Freeform 7" id="7"/>
            <p:cNvSpPr/>
            <p:nvPr/>
          </p:nvSpPr>
          <p:spPr>
            <a:xfrm flipH="false" flipV="false" rot="5489537">
              <a:off x="2381883" y="-132664"/>
              <a:ext cx="1786247" cy="2651416"/>
            </a:xfrm>
            <a:custGeom>
              <a:avLst/>
              <a:gdLst/>
              <a:ahLst/>
              <a:cxnLst/>
              <a:rect r="r" b="b" t="t" l="l"/>
              <a:pathLst>
                <a:path h="2651416" w="1786247">
                  <a:moveTo>
                    <a:pt x="0" y="0"/>
                  </a:moveTo>
                  <a:lnTo>
                    <a:pt x="1786247" y="0"/>
                  </a:lnTo>
                  <a:lnTo>
                    <a:pt x="1786247" y="2651415"/>
                  </a:lnTo>
                  <a:lnTo>
                    <a:pt x="0" y="2651415"/>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8" id="8"/>
            <p:cNvSpPr/>
            <p:nvPr/>
          </p:nvSpPr>
          <p:spPr>
            <a:xfrm flipH="true" flipV="false" rot="5145403">
              <a:off x="400432" y="1352736"/>
              <a:ext cx="1444889" cy="2144722"/>
            </a:xfrm>
            <a:custGeom>
              <a:avLst/>
              <a:gdLst/>
              <a:ahLst/>
              <a:cxnLst/>
              <a:rect r="r" b="b" t="t" l="l"/>
              <a:pathLst>
                <a:path h="2144722" w="1444889">
                  <a:moveTo>
                    <a:pt x="1444889" y="0"/>
                  </a:moveTo>
                  <a:lnTo>
                    <a:pt x="0" y="0"/>
                  </a:lnTo>
                  <a:lnTo>
                    <a:pt x="0" y="2144722"/>
                  </a:lnTo>
                  <a:lnTo>
                    <a:pt x="1444889" y="2144722"/>
                  </a:lnTo>
                  <a:lnTo>
                    <a:pt x="1444889"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sp>
          <p:nvSpPr>
            <p:cNvPr name="Freeform 9" id="9"/>
            <p:cNvSpPr/>
            <p:nvPr/>
          </p:nvSpPr>
          <p:spPr>
            <a:xfrm flipH="false" flipV="false" rot="0">
              <a:off x="732449" y="0"/>
              <a:ext cx="960966" cy="1625287"/>
            </a:xfrm>
            <a:custGeom>
              <a:avLst/>
              <a:gdLst/>
              <a:ahLst/>
              <a:cxnLst/>
              <a:rect r="r" b="b" t="t" l="l"/>
              <a:pathLst>
                <a:path h="1625287" w="960966">
                  <a:moveTo>
                    <a:pt x="0" y="0"/>
                  </a:moveTo>
                  <a:lnTo>
                    <a:pt x="960966" y="0"/>
                  </a:lnTo>
                  <a:lnTo>
                    <a:pt x="960966" y="1625287"/>
                  </a:lnTo>
                  <a:lnTo>
                    <a:pt x="0" y="1625287"/>
                  </a:lnTo>
                  <a:lnTo>
                    <a:pt x="0" y="0"/>
                  </a:lnTo>
                  <a:close/>
                </a:path>
              </a:pathLst>
            </a:custGeom>
            <a:blipFill>
              <a:blip r:embed="rId8">
                <a:extLst>
                  <a:ext uri="{96DAC541-7B7A-43D3-8B79-37D633B846F1}">
                    <asvg:svgBlip xmlns:asvg="http://schemas.microsoft.com/office/drawing/2016/SVG/main" r:embed="rId9"/>
                  </a:ext>
                </a:extLst>
              </a:blip>
              <a:stretch>
                <a:fillRect l="-753958" t="0" r="0" b="-421015"/>
              </a:stretch>
            </a:blipFill>
          </p:spPr>
        </p:sp>
      </p:grpSp>
      <p:sp>
        <p:nvSpPr>
          <p:cNvPr name="Freeform 10" id="10"/>
          <p:cNvSpPr/>
          <p:nvPr/>
        </p:nvSpPr>
        <p:spPr>
          <a:xfrm flipH="false" flipV="false" rot="0">
            <a:off x="14875156" y="6179739"/>
            <a:ext cx="4049229" cy="4703579"/>
          </a:xfrm>
          <a:custGeom>
            <a:avLst/>
            <a:gdLst/>
            <a:ahLst/>
            <a:cxnLst/>
            <a:rect r="r" b="b" t="t" l="l"/>
            <a:pathLst>
              <a:path h="4703579" w="4049229">
                <a:moveTo>
                  <a:pt x="0" y="0"/>
                </a:moveTo>
                <a:lnTo>
                  <a:pt x="4049228" y="0"/>
                </a:lnTo>
                <a:lnTo>
                  <a:pt x="4049228" y="4703579"/>
                </a:lnTo>
                <a:lnTo>
                  <a:pt x="0" y="4703579"/>
                </a:lnTo>
                <a:lnTo>
                  <a:pt x="0" y="0"/>
                </a:lnTo>
                <a:close/>
              </a:path>
            </a:pathLst>
          </a:custGeom>
          <a:blipFill>
            <a:blip r:embed="rId8">
              <a:extLst>
                <a:ext uri="{96DAC541-7B7A-43D3-8B79-37D633B846F1}">
                  <asvg:svgBlip xmlns:asvg="http://schemas.microsoft.com/office/drawing/2016/SVG/main" r:embed="rId9"/>
                </a:ext>
              </a:extLst>
            </a:blip>
            <a:stretch>
              <a:fillRect l="0" t="0" r="-12569" b="0"/>
            </a:stretch>
          </a:blipFill>
        </p:spPr>
      </p:sp>
      <p:grpSp>
        <p:nvGrpSpPr>
          <p:cNvPr name="Group 11" id="11"/>
          <p:cNvGrpSpPr/>
          <p:nvPr/>
        </p:nvGrpSpPr>
        <p:grpSpPr>
          <a:xfrm rot="0">
            <a:off x="15589146" y="-180640"/>
            <a:ext cx="2621248" cy="2970105"/>
            <a:chOff x="0" y="0"/>
            <a:chExt cx="3494998" cy="3960140"/>
          </a:xfrm>
        </p:grpSpPr>
        <p:sp>
          <p:nvSpPr>
            <p:cNvPr name="Freeform 12" id="12"/>
            <p:cNvSpPr/>
            <p:nvPr/>
          </p:nvSpPr>
          <p:spPr>
            <a:xfrm flipH="false" flipV="false" rot="2122094">
              <a:off x="307271" y="1743721"/>
              <a:ext cx="1406257" cy="1510061"/>
            </a:xfrm>
            <a:custGeom>
              <a:avLst/>
              <a:gdLst/>
              <a:ahLst/>
              <a:cxnLst/>
              <a:rect r="r" b="b" t="t" l="l"/>
              <a:pathLst>
                <a:path h="1510061" w="1406257">
                  <a:moveTo>
                    <a:pt x="0" y="0"/>
                  </a:moveTo>
                  <a:lnTo>
                    <a:pt x="1406256" y="0"/>
                  </a:lnTo>
                  <a:lnTo>
                    <a:pt x="1406256" y="1510062"/>
                  </a:lnTo>
                  <a:lnTo>
                    <a:pt x="0" y="1510062"/>
                  </a:lnTo>
                  <a:lnTo>
                    <a:pt x="0" y="0"/>
                  </a:lnTo>
                  <a:close/>
                </a:path>
              </a:pathLst>
            </a:custGeom>
            <a:blipFill>
              <a:blip r:embed="rId10">
                <a:extLst>
                  <a:ext uri="{96DAC541-7B7A-43D3-8B79-37D633B846F1}">
                    <asvg:svgBlip xmlns:asvg="http://schemas.microsoft.com/office/drawing/2016/SVG/main" r:embed="rId11"/>
                  </a:ext>
                </a:extLst>
              </a:blip>
              <a:stretch>
                <a:fillRect l="-246415" t="-129667" r="0" b="0"/>
              </a:stretch>
            </a:blipFill>
          </p:spPr>
        </p:sp>
        <p:sp>
          <p:nvSpPr>
            <p:cNvPr name="Freeform 13" id="13"/>
            <p:cNvSpPr/>
            <p:nvPr/>
          </p:nvSpPr>
          <p:spPr>
            <a:xfrm flipH="false" flipV="false" rot="0">
              <a:off x="2558657" y="2516457"/>
              <a:ext cx="936341" cy="1443683"/>
            </a:xfrm>
            <a:custGeom>
              <a:avLst/>
              <a:gdLst/>
              <a:ahLst/>
              <a:cxnLst/>
              <a:rect r="r" b="b" t="t" l="l"/>
              <a:pathLst>
                <a:path h="1443683" w="936341">
                  <a:moveTo>
                    <a:pt x="0" y="0"/>
                  </a:moveTo>
                  <a:lnTo>
                    <a:pt x="936341" y="0"/>
                  </a:lnTo>
                  <a:lnTo>
                    <a:pt x="936341" y="1443683"/>
                  </a:lnTo>
                  <a:lnTo>
                    <a:pt x="0" y="1443683"/>
                  </a:lnTo>
                  <a:lnTo>
                    <a:pt x="0" y="0"/>
                  </a:lnTo>
                  <a:close/>
                </a:path>
              </a:pathLst>
            </a:custGeom>
            <a:blipFill>
              <a:blip r:embed="rId8">
                <a:extLst>
                  <a:ext uri="{96DAC541-7B7A-43D3-8B79-37D633B846F1}">
                    <asvg:svgBlip xmlns:asvg="http://schemas.microsoft.com/office/drawing/2016/SVG/main" r:embed="rId9"/>
                  </a:ext>
                </a:extLst>
              </a:blip>
              <a:stretch>
                <a:fillRect l="-921663" t="0" r="0" b="-583763"/>
              </a:stretch>
            </a:blipFill>
          </p:spPr>
        </p:sp>
        <p:sp>
          <p:nvSpPr>
            <p:cNvPr name="Freeform 14" id="14"/>
            <p:cNvSpPr/>
            <p:nvPr/>
          </p:nvSpPr>
          <p:spPr>
            <a:xfrm flipH="false" flipV="false" rot="0">
              <a:off x="1548323" y="0"/>
              <a:ext cx="1478504" cy="1883069"/>
            </a:xfrm>
            <a:custGeom>
              <a:avLst/>
              <a:gdLst/>
              <a:ahLst/>
              <a:cxnLst/>
              <a:rect r="r" b="b" t="t" l="l"/>
              <a:pathLst>
                <a:path h="1883069" w="1478504">
                  <a:moveTo>
                    <a:pt x="0" y="0"/>
                  </a:moveTo>
                  <a:lnTo>
                    <a:pt x="1478504" y="0"/>
                  </a:lnTo>
                  <a:lnTo>
                    <a:pt x="1478504" y="1883069"/>
                  </a:lnTo>
                  <a:lnTo>
                    <a:pt x="0" y="1883069"/>
                  </a:lnTo>
                  <a:lnTo>
                    <a:pt x="0" y="0"/>
                  </a:lnTo>
                  <a:close/>
                </a:path>
              </a:pathLst>
            </a:custGeom>
            <a:blipFill>
              <a:blip r:embed="rId12">
                <a:extLst>
                  <a:ext uri="{96DAC541-7B7A-43D3-8B79-37D633B846F1}">
                    <asvg:svgBlip xmlns:asvg="http://schemas.microsoft.com/office/drawing/2016/SVG/main" r:embed="rId13"/>
                  </a:ext>
                </a:extLst>
              </a:blip>
              <a:stretch>
                <a:fillRect l="0" t="-248358" r="-580760" b="-208899"/>
              </a:stretch>
            </a:blipFill>
          </p:spPr>
        </p:sp>
      </p:grpSp>
      <p:sp>
        <p:nvSpPr>
          <p:cNvPr name="TextBox 15" id="15"/>
          <p:cNvSpPr txBox="true"/>
          <p:nvPr/>
        </p:nvSpPr>
        <p:spPr>
          <a:xfrm rot="0">
            <a:off x="1551026" y="3889040"/>
            <a:ext cx="13846456" cy="187007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Về mặt xã hội, thanh niên tham gia tích cực vào các hoạt động xã hội, từ thiện, góp phần tạo nên một xã hội công bằng và nhân ái hơn.</a:t>
            </a:r>
          </a:p>
          <a:p>
            <a:pPr algn="l">
              <a:lnSpc>
                <a:spcPts val="7279"/>
              </a:lnSpc>
            </a:pPr>
          </a:p>
        </p:txBody>
      </p:sp>
      <p:sp>
        <p:nvSpPr>
          <p:cNvPr name="Freeform 16" id="16"/>
          <p:cNvSpPr/>
          <p:nvPr/>
        </p:nvSpPr>
        <p:spPr>
          <a:xfrm flipH="false" flipV="false" rot="0">
            <a:off x="1276342" y="7278674"/>
            <a:ext cx="1190364" cy="499953"/>
          </a:xfrm>
          <a:custGeom>
            <a:avLst/>
            <a:gdLst/>
            <a:ahLst/>
            <a:cxnLst/>
            <a:rect r="r" b="b" t="t" l="l"/>
            <a:pathLst>
              <a:path h="499953" w="1190364">
                <a:moveTo>
                  <a:pt x="0" y="0"/>
                </a:moveTo>
                <a:lnTo>
                  <a:pt x="1190364" y="0"/>
                </a:lnTo>
                <a:lnTo>
                  <a:pt x="1190364" y="499952"/>
                </a:lnTo>
                <a:lnTo>
                  <a:pt x="0" y="4999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7" id="17"/>
          <p:cNvSpPr txBox="true"/>
          <p:nvPr/>
        </p:nvSpPr>
        <p:spPr>
          <a:xfrm rot="0">
            <a:off x="1276342" y="1058210"/>
            <a:ext cx="9799534" cy="854075"/>
          </a:xfrm>
          <a:prstGeom prst="rect">
            <a:avLst/>
          </a:prstGeom>
        </p:spPr>
        <p:txBody>
          <a:bodyPr anchor="t" rtlCol="false" tIns="0" lIns="0" bIns="0" rIns="0">
            <a:spAutoFit/>
          </a:bodyPr>
          <a:lstStyle/>
          <a:p>
            <a:pPr algn="ctr">
              <a:lnSpc>
                <a:spcPts val="7000"/>
              </a:lnSpc>
            </a:pPr>
            <a:r>
              <a:rPr lang="en-US" sz="5000">
                <a:solidFill>
                  <a:srgbClr val="674E2F"/>
                </a:solidFill>
                <a:latin typeface="Paytone One"/>
                <a:ea typeface="Paytone One"/>
                <a:cs typeface="Paytone One"/>
                <a:sym typeface="Paytone One"/>
              </a:rPr>
              <a:t>1.4. Giới thiệu về thanh niên</a:t>
            </a:r>
          </a:p>
        </p:txBody>
      </p:sp>
      <p:sp>
        <p:nvSpPr>
          <p:cNvPr name="TextBox 18" id="18"/>
          <p:cNvSpPr txBox="true"/>
          <p:nvPr/>
        </p:nvSpPr>
        <p:spPr>
          <a:xfrm rot="0">
            <a:off x="2551852" y="7221524"/>
            <a:ext cx="13184297" cy="2051090"/>
          </a:xfrm>
          <a:prstGeom prst="rect">
            <a:avLst/>
          </a:prstGeom>
        </p:spPr>
        <p:txBody>
          <a:bodyPr anchor="t" rtlCol="false" tIns="0" lIns="0" bIns="0" rIns="0">
            <a:spAutoFit/>
          </a:bodyPr>
          <a:lstStyle/>
          <a:p>
            <a:pPr algn="l">
              <a:lnSpc>
                <a:spcPts val="4479"/>
              </a:lnSpc>
            </a:pPr>
            <a:r>
              <a:rPr lang="en-US" sz="3199" b="true">
                <a:solidFill>
                  <a:srgbClr val="000000"/>
                </a:solidFill>
                <a:latin typeface="Canva Sans Bold"/>
                <a:ea typeface="Canva Sans Bold"/>
                <a:cs typeface="Canva Sans Bold"/>
                <a:sym typeface="Canva Sans Bold"/>
              </a:rPr>
              <a:t>Thanh niên là lực lượng nòng cốt và là động lực quan trọng để thúc đẩy sự phát triển toàn diện của xã hội. </a:t>
            </a:r>
          </a:p>
          <a:p>
            <a:pPr algn="l">
              <a:lnSpc>
                <a:spcPts val="7765"/>
              </a:lnSpc>
            </a:pPr>
          </a:p>
        </p:txBody>
      </p:sp>
      <p:sp>
        <p:nvSpPr>
          <p:cNvPr name="TextBox 19" id="19"/>
          <p:cNvSpPr txBox="true"/>
          <p:nvPr/>
        </p:nvSpPr>
        <p:spPr>
          <a:xfrm rot="0">
            <a:off x="1551026" y="2579035"/>
            <a:ext cx="13846456" cy="9766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Trong lĩnh vực kinh tế, thanh niên tham gia vào mọi ngành nghề, tạo ra những giá trị kinh tế to lớn và nâng cao chất lượng cuộc sống. </a:t>
            </a:r>
          </a:p>
        </p:txBody>
      </p:sp>
      <p:sp>
        <p:nvSpPr>
          <p:cNvPr name="TextBox 20" id="20"/>
          <p:cNvSpPr txBox="true"/>
          <p:nvPr/>
        </p:nvSpPr>
        <p:spPr>
          <a:xfrm rot="0">
            <a:off x="1551026" y="5076825"/>
            <a:ext cx="13846456" cy="14719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Trong lĩnh vực chính trị, thanh niên là những người kế thừa và phát triển các giá trị dân chủ, tham gia đóng góp ý kiến, góp phần xây dựng một hệ thống chính trị minh bạch, hiệu quả và vì lợi ích chung.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DAGHVqGjo20</dc:identifier>
  <dcterms:modified xsi:type="dcterms:W3CDTF">2011-08-01T06:04:30Z</dcterms:modified>
  <cp:revision>1</cp:revision>
  <dc:title>Cream Cute Kawaii Group Project Presentation</dc:title>
</cp:coreProperties>
</file>